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6" r:id="rId2"/>
    <p:sldId id="257" r:id="rId3"/>
    <p:sldId id="258" r:id="rId4"/>
    <p:sldId id="282" r:id="rId5"/>
    <p:sldId id="259" r:id="rId6"/>
    <p:sldId id="288" r:id="rId7"/>
    <p:sldId id="261" r:id="rId8"/>
    <p:sldId id="260" r:id="rId9"/>
    <p:sldId id="262" r:id="rId10"/>
    <p:sldId id="283" r:id="rId11"/>
    <p:sldId id="266" r:id="rId12"/>
    <p:sldId id="265" r:id="rId13"/>
    <p:sldId id="264" r:id="rId14"/>
    <p:sldId id="267" r:id="rId15"/>
    <p:sldId id="268" r:id="rId16"/>
    <p:sldId id="269" r:id="rId17"/>
    <p:sldId id="271" r:id="rId18"/>
    <p:sldId id="272" r:id="rId19"/>
    <p:sldId id="293" r:id="rId20"/>
    <p:sldId id="292" r:id="rId21"/>
    <p:sldId id="274" r:id="rId22"/>
    <p:sldId id="276" r:id="rId23"/>
    <p:sldId id="275" r:id="rId24"/>
    <p:sldId id="277" r:id="rId25"/>
    <p:sldId id="278" r:id="rId26"/>
    <p:sldId id="279" r:id="rId27"/>
    <p:sldId id="291" r:id="rId28"/>
    <p:sldId id="280" r:id="rId29"/>
    <p:sldId id="281" r:id="rId30"/>
    <p:sldId id="289" r:id="rId31"/>
    <p:sldId id="29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CC00"/>
    <a:srgbClr val="FF00FF"/>
    <a:srgbClr val="66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8606" autoAdjust="0"/>
  </p:normalViewPr>
  <p:slideViewPr>
    <p:cSldViewPr snapToGrid="0">
      <p:cViewPr>
        <p:scale>
          <a:sx n="100" d="100"/>
          <a:sy n="100" d="100"/>
        </p:scale>
        <p:origin x="-282" y="366"/>
      </p:cViewPr>
      <p:guideLst>
        <p:guide orient="horz" pos="2160"/>
        <p:guide pos="2880"/>
      </p:guideLst>
    </p:cSldViewPr>
  </p:slideViewPr>
  <p:notesTextViewPr>
    <p:cViewPr>
      <p:scale>
        <a:sx n="1" d="1"/>
        <a:sy n="1" d="1"/>
      </p:scale>
      <p:origin x="0" y="0"/>
    </p:cViewPr>
  </p:notesTextViewPr>
  <p:notesViewPr>
    <p:cSldViewPr snapToGrid="0">
      <p:cViewPr varScale="1">
        <p:scale>
          <a:sx n="37" d="100"/>
          <a:sy n="37" d="100"/>
        </p:scale>
        <p:origin x="-14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7E159-077A-4629-8C21-EED8674C9E82}" type="datetimeFigureOut">
              <a:rPr lang="nl-NL" smtClean="0"/>
              <a:t>12-8-2013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51114-AB02-46DD-990B-7B10B2E9D409}" type="slidenum">
              <a:rPr lang="nl-NL" smtClean="0"/>
              <a:t>‹nr.›</a:t>
            </a:fld>
            <a:endParaRPr lang="nl-NL"/>
          </a:p>
        </p:txBody>
      </p:sp>
    </p:spTree>
    <p:extLst>
      <p:ext uri="{BB962C8B-B14F-4D97-AF65-F5344CB8AC3E}">
        <p14:creationId xmlns:p14="http://schemas.microsoft.com/office/powerpoint/2010/main" val="242167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Zoom</a:t>
            </a:r>
            <a:r>
              <a:rPr lang="nl-NL" baseline="0" smtClean="0"/>
              <a:t> in on nucleus 9 different chromosomes</a:t>
            </a:r>
          </a:p>
          <a:p>
            <a:r>
              <a:rPr lang="nl-NL" baseline="0" smtClean="0"/>
              <a:t>Diploid species, 2 copies of each chromosome, one from mother and one from father, 18 in total</a:t>
            </a:r>
          </a:p>
          <a:p>
            <a:r>
              <a:rPr lang="nl-NL" baseline="0" smtClean="0"/>
              <a:t>Zoom in on chromosome, folded complex of proteins and DNA</a:t>
            </a:r>
          </a:p>
          <a:p>
            <a:r>
              <a:rPr lang="nl-NL" baseline="0" smtClean="0"/>
              <a:t>DNA forms a double helix, consists of two separate strands of nucleotides.</a:t>
            </a:r>
          </a:p>
          <a:p>
            <a:r>
              <a:rPr lang="nl-NL" baseline="0" smtClean="0"/>
              <a:t>The nucleotides form basepairs connecting the two strands. </a:t>
            </a:r>
          </a:p>
          <a:p>
            <a:r>
              <a:rPr lang="nl-NL" baseline="0" smtClean="0"/>
              <a:t>4 different nucleotides: A, T, C en G. The two strands are complementary to each other, since A always pairs with T and C always with G.</a:t>
            </a:r>
          </a:p>
          <a:p>
            <a:r>
              <a:rPr lang="nl-NL" baseline="0" smtClean="0"/>
              <a:t>The order of nucleotides is called a sequence and this encodes genetic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smtClean="0"/>
              <a:t>The total size of the carrot genome is 473 Mbp</a:t>
            </a:r>
          </a:p>
          <a:p>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5</a:t>
            </a:fld>
            <a:endParaRPr lang="nl-NL"/>
          </a:p>
        </p:txBody>
      </p:sp>
    </p:spTree>
    <p:extLst>
      <p:ext uri="{BB962C8B-B14F-4D97-AF65-F5344CB8AC3E}">
        <p14:creationId xmlns:p14="http://schemas.microsoft.com/office/powerpoint/2010/main" val="69371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Molecular marker is defined</a:t>
            </a:r>
            <a:r>
              <a:rPr lang="nl-NL" baseline="0" smtClean="0"/>
              <a:t> by it’s two primers</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15</a:t>
            </a:fld>
            <a:endParaRPr lang="nl-NL"/>
          </a:p>
        </p:txBody>
      </p:sp>
    </p:spTree>
    <p:extLst>
      <p:ext uri="{BB962C8B-B14F-4D97-AF65-F5344CB8AC3E}">
        <p14:creationId xmlns:p14="http://schemas.microsoft.com/office/powerpoint/2010/main" val="124401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cosegregation</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26</a:t>
            </a:fld>
            <a:endParaRPr lang="nl-NL"/>
          </a:p>
        </p:txBody>
      </p:sp>
    </p:spTree>
    <p:extLst>
      <p:ext uri="{BB962C8B-B14F-4D97-AF65-F5344CB8AC3E}">
        <p14:creationId xmlns:p14="http://schemas.microsoft.com/office/powerpoint/2010/main" val="218250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cosegregation</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27</a:t>
            </a:fld>
            <a:endParaRPr lang="nl-NL"/>
          </a:p>
        </p:txBody>
      </p:sp>
    </p:spTree>
    <p:extLst>
      <p:ext uri="{BB962C8B-B14F-4D97-AF65-F5344CB8AC3E}">
        <p14:creationId xmlns:p14="http://schemas.microsoft.com/office/powerpoint/2010/main" val="218250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smtClean="0"/>
              <a:t>The first step is to separate the two strands</a:t>
            </a:r>
          </a:p>
          <a:p>
            <a:r>
              <a:rPr lang="nl-NL" baseline="0" smtClean="0"/>
              <a:t>Since the strands are complementary, they can both act as template for two new strands.</a:t>
            </a:r>
          </a:p>
          <a:p>
            <a:r>
              <a:rPr lang="nl-NL" baseline="0" smtClean="0"/>
              <a:t>The correct nucleotides are linked one by one to the new strands</a:t>
            </a:r>
          </a:p>
          <a:p>
            <a:r>
              <a:rPr lang="nl-NL" baseline="0" smtClean="0"/>
              <a:t>After duplication is finished, there are two exact copies of the original ds DNA</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7</a:t>
            </a:fld>
            <a:endParaRPr lang="nl-NL"/>
          </a:p>
        </p:txBody>
      </p:sp>
    </p:spTree>
    <p:extLst>
      <p:ext uri="{BB962C8B-B14F-4D97-AF65-F5344CB8AC3E}">
        <p14:creationId xmlns:p14="http://schemas.microsoft.com/office/powerpoint/2010/main" val="167169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smtClean="0"/>
              <a:t>After duplication has finished, the cell can divide itself and both cells still have the same DNA content. In this way all plant cells are identical for their DNA content. </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8</a:t>
            </a:fld>
            <a:endParaRPr lang="nl-NL"/>
          </a:p>
        </p:txBody>
      </p:sp>
    </p:spTree>
    <p:extLst>
      <p:ext uri="{BB962C8B-B14F-4D97-AF65-F5344CB8AC3E}">
        <p14:creationId xmlns:p14="http://schemas.microsoft.com/office/powerpoint/2010/main" val="341404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Also during the production of the gametes (eggcells and pollen grains) the first step</a:t>
            </a:r>
            <a:r>
              <a:rPr lang="nl-NL" baseline="0" smtClean="0"/>
              <a:t> is DNA duplication. After DNA duplication, the 2 copies of each chromosome lign up and a crossover may occur: two strands break at the same position and reconnect to the other copy. The two copies are divided over two different cells, which are again divided over two cells. This results in 4 haploid gametes with or without crossing-overs. On average their will be one crossing-over per chromosome.</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9</a:t>
            </a:fld>
            <a:endParaRPr lang="nl-NL"/>
          </a:p>
        </p:txBody>
      </p:sp>
    </p:spTree>
    <p:extLst>
      <p:ext uri="{BB962C8B-B14F-4D97-AF65-F5344CB8AC3E}">
        <p14:creationId xmlns:p14="http://schemas.microsoft.com/office/powerpoint/2010/main" val="276723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10</a:t>
            </a:fld>
            <a:endParaRPr lang="nl-NL"/>
          </a:p>
        </p:txBody>
      </p:sp>
    </p:spTree>
    <p:extLst>
      <p:ext uri="{BB962C8B-B14F-4D97-AF65-F5344CB8AC3E}">
        <p14:creationId xmlns:p14="http://schemas.microsoft.com/office/powerpoint/2010/main" val="326972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The DNA duplication can also be done in the</a:t>
            </a:r>
            <a:r>
              <a:rPr lang="nl-NL" baseline="0" smtClean="0"/>
              <a:t> lab</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11</a:t>
            </a:fld>
            <a:endParaRPr lang="nl-NL"/>
          </a:p>
        </p:txBody>
      </p:sp>
    </p:spTree>
    <p:extLst>
      <p:ext uri="{BB962C8B-B14F-4D97-AF65-F5344CB8AC3E}">
        <p14:creationId xmlns:p14="http://schemas.microsoft.com/office/powerpoint/2010/main" val="54837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Usually only</a:t>
            </a:r>
            <a:r>
              <a:rPr lang="nl-NL" baseline="0" smtClean="0"/>
              <a:t> a small region of interest needs to be amplified</a:t>
            </a:r>
          </a:p>
          <a:p>
            <a:r>
              <a:rPr lang="nl-NL" baseline="0" smtClean="0"/>
              <a:t>After denaturation DNA is single stranded</a:t>
            </a:r>
          </a:p>
          <a:p>
            <a:r>
              <a:rPr lang="nl-NL" baseline="0" smtClean="0"/>
              <a:t>polymerase can only elongate ds DNA, we need a starting point. </a:t>
            </a:r>
          </a:p>
          <a:p>
            <a:r>
              <a:rPr lang="nl-NL" baseline="0" smtClean="0"/>
              <a:t>by adding small artificial pieces of DNA called primer with identical sequence to the region of interest, </a:t>
            </a:r>
          </a:p>
          <a:p>
            <a:endParaRPr lang="nl-NL" baseline="0" smtClean="0"/>
          </a:p>
          <a:p>
            <a:r>
              <a:rPr lang="nl-NL" baseline="0" smtClean="0"/>
              <a:t>In order to make the primers, we need to know the sequence of the region of interest</a:t>
            </a:r>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12</a:t>
            </a:fld>
            <a:endParaRPr lang="nl-NL"/>
          </a:p>
        </p:txBody>
      </p:sp>
    </p:spTree>
    <p:extLst>
      <p:ext uri="{BB962C8B-B14F-4D97-AF65-F5344CB8AC3E}">
        <p14:creationId xmlns:p14="http://schemas.microsoft.com/office/powerpoint/2010/main" val="24759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We can repeat the duplication (chain reaction)</a:t>
            </a:r>
          </a:p>
          <a:p>
            <a:r>
              <a:rPr lang="nl-NL" smtClean="0"/>
              <a:t>As a result, the</a:t>
            </a:r>
            <a:r>
              <a:rPr lang="nl-NL" baseline="0" smtClean="0"/>
              <a:t> amount of amplified DNA is much higher than the total DNA added to the reaction.</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13</a:t>
            </a:fld>
            <a:endParaRPr lang="nl-NL"/>
          </a:p>
        </p:txBody>
      </p:sp>
    </p:spTree>
    <p:extLst>
      <p:ext uri="{BB962C8B-B14F-4D97-AF65-F5344CB8AC3E}">
        <p14:creationId xmlns:p14="http://schemas.microsoft.com/office/powerpoint/2010/main" val="200235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If we have the sequence,</a:t>
            </a:r>
            <a:r>
              <a:rPr lang="nl-NL" baseline="0" smtClean="0"/>
              <a:t> we can make specific primers to amplify the specific region</a:t>
            </a:r>
            <a:endParaRPr lang="nl-NL"/>
          </a:p>
        </p:txBody>
      </p:sp>
      <p:sp>
        <p:nvSpPr>
          <p:cNvPr id="4" name="Tijdelijke aanduiding voor dianummer 3"/>
          <p:cNvSpPr>
            <a:spLocks noGrp="1"/>
          </p:cNvSpPr>
          <p:nvPr>
            <p:ph type="sldNum" sz="quarter" idx="10"/>
          </p:nvPr>
        </p:nvSpPr>
        <p:spPr/>
        <p:txBody>
          <a:bodyPr/>
          <a:lstStyle/>
          <a:p>
            <a:fld id="{F1051114-AB02-46DD-990B-7B10B2E9D409}" type="slidenum">
              <a:rPr lang="nl-NL" smtClean="0"/>
              <a:t>14</a:t>
            </a:fld>
            <a:endParaRPr lang="nl-NL"/>
          </a:p>
        </p:txBody>
      </p:sp>
    </p:spTree>
    <p:extLst>
      <p:ext uri="{BB962C8B-B14F-4D97-AF65-F5344CB8AC3E}">
        <p14:creationId xmlns:p14="http://schemas.microsoft.com/office/powerpoint/2010/main" val="178992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EC416AA-BBD0-42CD-91AA-90A4077A64F0}" type="slidenum">
              <a:rPr lang="nl-NL"/>
              <a:pPr/>
              <a:t>‹nr.›</a:t>
            </a:fld>
            <a:endParaRPr lang="nl-NL"/>
          </a:p>
        </p:txBody>
      </p:sp>
    </p:spTree>
    <p:extLst>
      <p:ext uri="{BB962C8B-B14F-4D97-AF65-F5344CB8AC3E}">
        <p14:creationId xmlns:p14="http://schemas.microsoft.com/office/powerpoint/2010/main" val="93434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8144FDE5-FEC2-4DE9-9AFB-993AFDB9D690}" type="slidenum">
              <a:rPr lang="nl-NL"/>
              <a:pPr/>
              <a:t>‹nr.›</a:t>
            </a:fld>
            <a:endParaRPr lang="nl-NL"/>
          </a:p>
        </p:txBody>
      </p:sp>
    </p:spTree>
    <p:extLst>
      <p:ext uri="{BB962C8B-B14F-4D97-AF65-F5344CB8AC3E}">
        <p14:creationId xmlns:p14="http://schemas.microsoft.com/office/powerpoint/2010/main" val="419133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B7A90EDD-4722-4017-B838-1565D22E20CD}" type="slidenum">
              <a:rPr lang="nl-NL"/>
              <a:pPr/>
              <a:t>‹nr.›</a:t>
            </a:fld>
            <a:endParaRPr lang="nl-NL"/>
          </a:p>
        </p:txBody>
      </p:sp>
    </p:spTree>
    <p:extLst>
      <p:ext uri="{BB962C8B-B14F-4D97-AF65-F5344CB8AC3E}">
        <p14:creationId xmlns:p14="http://schemas.microsoft.com/office/powerpoint/2010/main" val="20116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C602AB6A-D68F-42F7-B3BA-E773E544AEE3}" type="slidenum">
              <a:rPr lang="nl-NL"/>
              <a:pPr/>
              <a:t>‹nr.›</a:t>
            </a:fld>
            <a:endParaRPr lang="nl-NL"/>
          </a:p>
        </p:txBody>
      </p:sp>
    </p:spTree>
    <p:extLst>
      <p:ext uri="{BB962C8B-B14F-4D97-AF65-F5344CB8AC3E}">
        <p14:creationId xmlns:p14="http://schemas.microsoft.com/office/powerpoint/2010/main" val="82812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1AD4A0F-3AA9-4686-AFD0-C5171C197476}" type="slidenum">
              <a:rPr lang="nl-NL"/>
              <a:pPr/>
              <a:t>‹nr.›</a:t>
            </a:fld>
            <a:endParaRPr lang="nl-NL"/>
          </a:p>
        </p:txBody>
      </p:sp>
    </p:spTree>
    <p:extLst>
      <p:ext uri="{BB962C8B-B14F-4D97-AF65-F5344CB8AC3E}">
        <p14:creationId xmlns:p14="http://schemas.microsoft.com/office/powerpoint/2010/main" val="12657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DD311EC1-A3B9-45DB-8C31-DBCFE71D4C28}" type="slidenum">
              <a:rPr lang="nl-NL"/>
              <a:pPr/>
              <a:t>‹nr.›</a:t>
            </a:fld>
            <a:endParaRPr lang="nl-NL"/>
          </a:p>
        </p:txBody>
      </p:sp>
    </p:spTree>
    <p:extLst>
      <p:ext uri="{BB962C8B-B14F-4D97-AF65-F5344CB8AC3E}">
        <p14:creationId xmlns:p14="http://schemas.microsoft.com/office/powerpoint/2010/main" val="335628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2B9D00C8-29F3-4BC3-A7E7-B50FD5F8289B}" type="slidenum">
              <a:rPr lang="nl-NL"/>
              <a:pPr/>
              <a:t>‹nr.›</a:t>
            </a:fld>
            <a:endParaRPr lang="nl-NL"/>
          </a:p>
        </p:txBody>
      </p:sp>
    </p:spTree>
    <p:extLst>
      <p:ext uri="{BB962C8B-B14F-4D97-AF65-F5344CB8AC3E}">
        <p14:creationId xmlns:p14="http://schemas.microsoft.com/office/powerpoint/2010/main" val="28898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9E2D19AC-D0F1-4DEA-B040-31A32B0C5652}" type="slidenum">
              <a:rPr lang="nl-NL"/>
              <a:pPr/>
              <a:t>‹nr.›</a:t>
            </a:fld>
            <a:endParaRPr lang="nl-NL"/>
          </a:p>
        </p:txBody>
      </p:sp>
    </p:spTree>
    <p:extLst>
      <p:ext uri="{BB962C8B-B14F-4D97-AF65-F5344CB8AC3E}">
        <p14:creationId xmlns:p14="http://schemas.microsoft.com/office/powerpoint/2010/main" val="36670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328FCD7F-3074-457A-9898-5D513018388E}" type="slidenum">
              <a:rPr lang="nl-NL"/>
              <a:pPr/>
              <a:t>‹nr.›</a:t>
            </a:fld>
            <a:endParaRPr lang="nl-NL"/>
          </a:p>
        </p:txBody>
      </p:sp>
    </p:spTree>
    <p:extLst>
      <p:ext uri="{BB962C8B-B14F-4D97-AF65-F5344CB8AC3E}">
        <p14:creationId xmlns:p14="http://schemas.microsoft.com/office/powerpoint/2010/main" val="97186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68E4CEA7-9816-4781-AB34-F7ECD2648B13}" type="slidenum">
              <a:rPr lang="nl-NL"/>
              <a:pPr/>
              <a:t>‹nr.›</a:t>
            </a:fld>
            <a:endParaRPr lang="nl-NL"/>
          </a:p>
        </p:txBody>
      </p:sp>
    </p:spTree>
    <p:extLst>
      <p:ext uri="{BB962C8B-B14F-4D97-AF65-F5344CB8AC3E}">
        <p14:creationId xmlns:p14="http://schemas.microsoft.com/office/powerpoint/2010/main" val="35534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B9BEEC74-8EE2-44C9-B252-5FA35ED5A092}" type="slidenum">
              <a:rPr lang="nl-NL"/>
              <a:pPr/>
              <a:t>‹nr.›</a:t>
            </a:fld>
            <a:endParaRPr lang="nl-NL"/>
          </a:p>
        </p:txBody>
      </p:sp>
    </p:spTree>
    <p:extLst>
      <p:ext uri="{BB962C8B-B14F-4D97-AF65-F5344CB8AC3E}">
        <p14:creationId xmlns:p14="http://schemas.microsoft.com/office/powerpoint/2010/main" val="40877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1B6653-9A34-478C-A2C0-D74C9DFAE0AC}"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t>Carrots and Genomics</a:t>
            </a:r>
            <a:endParaRPr lang="nl-NL"/>
          </a:p>
        </p:txBody>
      </p:sp>
      <p:sp>
        <p:nvSpPr>
          <p:cNvPr id="3" name="Ondertitel 2"/>
          <p:cNvSpPr>
            <a:spLocks noGrp="1"/>
          </p:cNvSpPr>
          <p:nvPr>
            <p:ph type="subTitle" idx="1"/>
          </p:nvPr>
        </p:nvSpPr>
        <p:spPr/>
        <p:txBody>
          <a:bodyPr/>
          <a:lstStyle/>
          <a:p>
            <a:r>
              <a:rPr lang="nl-NL" smtClean="0"/>
              <a:t>An Introduction to the application of Molecular Markers</a:t>
            </a:r>
            <a:endParaRPr lang="nl-NL"/>
          </a:p>
        </p:txBody>
      </p:sp>
    </p:spTree>
    <p:extLst>
      <p:ext uri="{BB962C8B-B14F-4D97-AF65-F5344CB8AC3E}">
        <p14:creationId xmlns:p14="http://schemas.microsoft.com/office/powerpoint/2010/main" val="798300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Summary</a:t>
            </a:r>
            <a:endParaRPr lang="nl-NL"/>
          </a:p>
        </p:txBody>
      </p:sp>
      <p:sp>
        <p:nvSpPr>
          <p:cNvPr id="3" name="Tijdelijke aanduiding voor inhoud 2"/>
          <p:cNvSpPr>
            <a:spLocks noGrp="1"/>
          </p:cNvSpPr>
          <p:nvPr>
            <p:ph idx="1"/>
          </p:nvPr>
        </p:nvSpPr>
        <p:spPr/>
        <p:txBody>
          <a:bodyPr>
            <a:normAutofit fontScale="92500"/>
          </a:bodyPr>
          <a:lstStyle/>
          <a:p>
            <a:r>
              <a:rPr lang="nl-NL" smtClean="0"/>
              <a:t>A plant consists of many different cells, each with identical DNA content</a:t>
            </a:r>
          </a:p>
          <a:p>
            <a:r>
              <a:rPr lang="nl-NL" smtClean="0"/>
              <a:t>DNA consists of two complementary strands</a:t>
            </a:r>
          </a:p>
          <a:p>
            <a:r>
              <a:rPr lang="nl-NL" smtClean="0"/>
              <a:t>During duplication, each strand acts as a template to produce two identical copies</a:t>
            </a:r>
          </a:p>
          <a:p>
            <a:r>
              <a:rPr lang="nl-NL" smtClean="0"/>
              <a:t>Duplication of DNA occurs prior to:</a:t>
            </a:r>
          </a:p>
          <a:p>
            <a:pPr lvl="1"/>
            <a:r>
              <a:rPr lang="nl-NL" smtClean="0"/>
              <a:t>Cell division </a:t>
            </a:r>
            <a:r>
              <a:rPr lang="nl-NL"/>
              <a:t>→</a:t>
            </a:r>
            <a:r>
              <a:rPr lang="nl-NL" smtClean="0"/>
              <a:t> two identical diploïd cells</a:t>
            </a:r>
          </a:p>
          <a:p>
            <a:pPr lvl="1"/>
            <a:r>
              <a:rPr lang="nl-NL" smtClean="0"/>
              <a:t>Gamete production → four unique haploïd cells </a:t>
            </a:r>
            <a:endParaRPr lang="nl-NL"/>
          </a:p>
        </p:txBody>
      </p:sp>
    </p:spTree>
    <p:extLst>
      <p:ext uri="{BB962C8B-B14F-4D97-AF65-F5344CB8AC3E}">
        <p14:creationId xmlns:p14="http://schemas.microsoft.com/office/powerpoint/2010/main" val="133339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PCR</a:t>
            </a:r>
            <a:endParaRPr lang="nl-NL"/>
          </a:p>
        </p:txBody>
      </p:sp>
      <p:sp>
        <p:nvSpPr>
          <p:cNvPr id="3" name="Tijdelijke aanduiding voor inhoud 2"/>
          <p:cNvSpPr>
            <a:spLocks noGrp="1"/>
          </p:cNvSpPr>
          <p:nvPr>
            <p:ph idx="1"/>
          </p:nvPr>
        </p:nvSpPr>
        <p:spPr/>
        <p:txBody>
          <a:bodyPr/>
          <a:lstStyle/>
          <a:p>
            <a:r>
              <a:rPr lang="nl-NL" smtClean="0"/>
              <a:t>Polymerase Chain Reaction</a:t>
            </a:r>
          </a:p>
          <a:p>
            <a:r>
              <a:rPr lang="nl-NL" smtClean="0"/>
              <a:t>Amplification of DNA</a:t>
            </a:r>
          </a:p>
          <a:p>
            <a:r>
              <a:rPr lang="nl-NL" smtClean="0"/>
              <a:t>Mimics the process of DNA duplication in the plant</a:t>
            </a:r>
          </a:p>
          <a:p>
            <a:r>
              <a:rPr lang="nl-NL" smtClean="0"/>
              <a:t>The polymerase (enzyme) requires dsDNA to start building in nucleotides</a:t>
            </a:r>
            <a:endParaRPr lang="nl-NL"/>
          </a:p>
        </p:txBody>
      </p:sp>
    </p:spTree>
    <p:extLst>
      <p:ext uri="{BB962C8B-B14F-4D97-AF65-F5344CB8AC3E}">
        <p14:creationId xmlns:p14="http://schemas.microsoft.com/office/powerpoint/2010/main" val="249761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PCR</a:t>
            </a:r>
            <a:endParaRPr lang="nl-NL"/>
          </a:p>
        </p:txBody>
      </p:sp>
      <p:sp>
        <p:nvSpPr>
          <p:cNvPr id="4" name="Tekstvak 3"/>
          <p:cNvSpPr txBox="1"/>
          <p:nvPr/>
        </p:nvSpPr>
        <p:spPr>
          <a:xfrm>
            <a:off x="5109210" y="1952297"/>
            <a:ext cx="1720343" cy="461665"/>
          </a:xfrm>
          <a:prstGeom prst="rect">
            <a:avLst/>
          </a:prstGeom>
          <a:noFill/>
        </p:spPr>
        <p:txBody>
          <a:bodyPr wrap="none" rtlCol="0">
            <a:spAutoFit/>
          </a:bodyPr>
          <a:lstStyle/>
          <a:p>
            <a:r>
              <a:rPr lang="nl-NL" smtClean="0"/>
              <a:t>denaturation</a:t>
            </a:r>
            <a:endParaRPr lang="nl-NL"/>
          </a:p>
        </p:txBody>
      </p:sp>
      <p:sp>
        <p:nvSpPr>
          <p:cNvPr id="6" name="Tekstvak 5"/>
          <p:cNvSpPr txBox="1"/>
          <p:nvPr/>
        </p:nvSpPr>
        <p:spPr>
          <a:xfrm>
            <a:off x="5109210" y="3236267"/>
            <a:ext cx="1378904" cy="461665"/>
          </a:xfrm>
          <a:prstGeom prst="rect">
            <a:avLst/>
          </a:prstGeom>
          <a:noFill/>
        </p:spPr>
        <p:txBody>
          <a:bodyPr wrap="none" rtlCol="0">
            <a:spAutoFit/>
          </a:bodyPr>
          <a:lstStyle/>
          <a:p>
            <a:r>
              <a:rPr lang="nl-NL" smtClean="0"/>
              <a:t>annealing</a:t>
            </a:r>
            <a:endParaRPr lang="nl-NL"/>
          </a:p>
        </p:txBody>
      </p:sp>
      <p:sp>
        <p:nvSpPr>
          <p:cNvPr id="7" name="Tekstvak 6"/>
          <p:cNvSpPr txBox="1"/>
          <p:nvPr/>
        </p:nvSpPr>
        <p:spPr>
          <a:xfrm>
            <a:off x="5109210" y="4554527"/>
            <a:ext cx="1481496" cy="461665"/>
          </a:xfrm>
          <a:prstGeom prst="rect">
            <a:avLst/>
          </a:prstGeom>
          <a:noFill/>
        </p:spPr>
        <p:txBody>
          <a:bodyPr wrap="none" rtlCol="0">
            <a:spAutoFit/>
          </a:bodyPr>
          <a:lstStyle/>
          <a:p>
            <a:r>
              <a:rPr lang="nl-NL" smtClean="0"/>
              <a:t>elongation</a:t>
            </a:r>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90" y="1529944"/>
            <a:ext cx="7272020" cy="4883556"/>
          </a:xfrm>
          <a:prstGeom prst="rect">
            <a:avLst/>
          </a:prstGeom>
        </p:spPr>
      </p:pic>
    </p:spTree>
    <p:extLst>
      <p:ext uri="{BB962C8B-B14F-4D97-AF65-F5344CB8AC3E}">
        <p14:creationId xmlns:p14="http://schemas.microsoft.com/office/powerpoint/2010/main" val="2750806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PCR</a:t>
            </a:r>
            <a:endParaRPr lang="nl-NL"/>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t="8082" r="33872"/>
          <a:stretch/>
        </p:blipFill>
        <p:spPr>
          <a:xfrm>
            <a:off x="127000" y="1874520"/>
            <a:ext cx="5878799" cy="3408680"/>
          </a:xfrm>
          <a:prstGeom prst="rect">
            <a:avLst/>
          </a:prstGeom>
        </p:spPr>
      </p:pic>
      <p:sp>
        <p:nvSpPr>
          <p:cNvPr id="4" name="Tekstvak 3"/>
          <p:cNvSpPr txBox="1"/>
          <p:nvPr/>
        </p:nvSpPr>
        <p:spPr>
          <a:xfrm>
            <a:off x="582930" y="2468880"/>
            <a:ext cx="1253869" cy="338554"/>
          </a:xfrm>
          <a:prstGeom prst="rect">
            <a:avLst/>
          </a:prstGeom>
          <a:noFill/>
        </p:spPr>
        <p:txBody>
          <a:bodyPr wrap="none" rtlCol="0">
            <a:spAutoFit/>
          </a:bodyPr>
          <a:lstStyle/>
          <a:p>
            <a:r>
              <a:rPr lang="nl-NL" sz="1600" smtClean="0"/>
              <a:t>2</a:t>
            </a:r>
            <a:r>
              <a:rPr lang="nl-NL" sz="1600" baseline="30000" smtClean="0"/>
              <a:t>1</a:t>
            </a:r>
            <a:r>
              <a:rPr lang="nl-NL" sz="1600" smtClean="0"/>
              <a:t> = 2 copies</a:t>
            </a:r>
            <a:endParaRPr lang="nl-NL" sz="1600"/>
          </a:p>
        </p:txBody>
      </p:sp>
      <p:sp>
        <p:nvSpPr>
          <p:cNvPr id="6" name="Tekstvak 5"/>
          <p:cNvSpPr txBox="1"/>
          <p:nvPr/>
        </p:nvSpPr>
        <p:spPr>
          <a:xfrm>
            <a:off x="1836799" y="2767161"/>
            <a:ext cx="1253869" cy="338554"/>
          </a:xfrm>
          <a:prstGeom prst="rect">
            <a:avLst/>
          </a:prstGeom>
          <a:noFill/>
        </p:spPr>
        <p:txBody>
          <a:bodyPr wrap="none" rtlCol="0">
            <a:spAutoFit/>
          </a:bodyPr>
          <a:lstStyle/>
          <a:p>
            <a:r>
              <a:rPr lang="nl-NL" sz="1600" smtClean="0"/>
              <a:t>2</a:t>
            </a:r>
            <a:r>
              <a:rPr lang="nl-NL" sz="1600" baseline="30000" smtClean="0"/>
              <a:t>2</a:t>
            </a:r>
            <a:r>
              <a:rPr lang="nl-NL" sz="1600" smtClean="0"/>
              <a:t> = 4 copies</a:t>
            </a:r>
            <a:endParaRPr lang="nl-NL" sz="1600"/>
          </a:p>
        </p:txBody>
      </p:sp>
      <p:sp>
        <p:nvSpPr>
          <p:cNvPr id="7" name="Tekstvak 6"/>
          <p:cNvSpPr txBox="1"/>
          <p:nvPr/>
        </p:nvSpPr>
        <p:spPr>
          <a:xfrm>
            <a:off x="3243068" y="3429000"/>
            <a:ext cx="1253869" cy="338554"/>
          </a:xfrm>
          <a:prstGeom prst="rect">
            <a:avLst/>
          </a:prstGeom>
          <a:noFill/>
        </p:spPr>
        <p:txBody>
          <a:bodyPr wrap="none" rtlCol="0">
            <a:spAutoFit/>
          </a:bodyPr>
          <a:lstStyle/>
          <a:p>
            <a:r>
              <a:rPr lang="nl-NL" sz="1600" smtClean="0"/>
              <a:t>2</a:t>
            </a:r>
            <a:r>
              <a:rPr lang="nl-NL" sz="1600" baseline="30000"/>
              <a:t>3</a:t>
            </a:r>
            <a:r>
              <a:rPr lang="nl-NL" sz="1600" smtClean="0"/>
              <a:t> = 8 copies</a:t>
            </a:r>
            <a:endParaRPr lang="nl-NL" sz="1600"/>
          </a:p>
        </p:txBody>
      </p:sp>
      <p:sp>
        <p:nvSpPr>
          <p:cNvPr id="8" name="Tekstvak 7"/>
          <p:cNvSpPr txBox="1"/>
          <p:nvPr/>
        </p:nvSpPr>
        <p:spPr>
          <a:xfrm>
            <a:off x="4649337" y="4701540"/>
            <a:ext cx="1356462" cy="338554"/>
          </a:xfrm>
          <a:prstGeom prst="rect">
            <a:avLst/>
          </a:prstGeom>
          <a:noFill/>
        </p:spPr>
        <p:txBody>
          <a:bodyPr wrap="none" rtlCol="0">
            <a:spAutoFit/>
          </a:bodyPr>
          <a:lstStyle/>
          <a:p>
            <a:r>
              <a:rPr lang="nl-NL" sz="1600" smtClean="0"/>
              <a:t>2</a:t>
            </a:r>
            <a:r>
              <a:rPr lang="nl-NL" sz="1600" baseline="30000" smtClean="0"/>
              <a:t>4</a:t>
            </a:r>
            <a:r>
              <a:rPr lang="nl-NL" sz="1600" smtClean="0"/>
              <a:t> = 16 copies</a:t>
            </a:r>
            <a:endParaRPr lang="nl-NL" sz="1600"/>
          </a:p>
        </p:txBody>
      </p:sp>
      <p:sp>
        <p:nvSpPr>
          <p:cNvPr id="9" name="Tekstvak 8"/>
          <p:cNvSpPr txBox="1"/>
          <p:nvPr/>
        </p:nvSpPr>
        <p:spPr>
          <a:xfrm>
            <a:off x="6682540" y="2019300"/>
            <a:ext cx="1959191" cy="338554"/>
          </a:xfrm>
          <a:prstGeom prst="rect">
            <a:avLst/>
          </a:prstGeom>
          <a:noFill/>
        </p:spPr>
        <p:txBody>
          <a:bodyPr wrap="none" rtlCol="0">
            <a:spAutoFit/>
          </a:bodyPr>
          <a:lstStyle/>
          <a:p>
            <a:r>
              <a:rPr lang="nl-NL" sz="1600" smtClean="0"/>
              <a:t>2</a:t>
            </a:r>
            <a:r>
              <a:rPr lang="nl-NL" sz="1600" baseline="30000" smtClean="0"/>
              <a:t>30</a:t>
            </a:r>
            <a:r>
              <a:rPr lang="nl-NL" sz="1600" smtClean="0"/>
              <a:t> ~  1 billion copies</a:t>
            </a:r>
            <a:endParaRPr lang="nl-NL" sz="1600"/>
          </a:p>
        </p:txBody>
      </p:sp>
      <p:sp>
        <p:nvSpPr>
          <p:cNvPr id="5" name="Tekstvak 4"/>
          <p:cNvSpPr txBox="1"/>
          <p:nvPr/>
        </p:nvSpPr>
        <p:spPr>
          <a:xfrm>
            <a:off x="741499" y="1583690"/>
            <a:ext cx="7154523" cy="369332"/>
          </a:xfrm>
          <a:prstGeom prst="rect">
            <a:avLst/>
          </a:prstGeom>
          <a:noFill/>
        </p:spPr>
        <p:txBody>
          <a:bodyPr wrap="none" rtlCol="0">
            <a:spAutoFit/>
          </a:bodyPr>
          <a:lstStyle/>
          <a:p>
            <a:r>
              <a:rPr lang="nl-NL" sz="1800" smtClean="0"/>
              <a:t>1st cycle </a:t>
            </a:r>
            <a:r>
              <a:rPr lang="nl-NL" sz="1800"/>
              <a:t>—›</a:t>
            </a:r>
            <a:r>
              <a:rPr lang="nl-NL" sz="1800" smtClean="0"/>
              <a:t>  2nd </a:t>
            </a:r>
            <a:r>
              <a:rPr lang="nl-NL" sz="1800"/>
              <a:t>cycle </a:t>
            </a:r>
            <a:r>
              <a:rPr lang="nl-NL" sz="1800" smtClean="0"/>
              <a:t> </a:t>
            </a:r>
            <a:r>
              <a:rPr lang="nl-NL" sz="1800"/>
              <a:t>—›</a:t>
            </a:r>
            <a:r>
              <a:rPr lang="nl-NL" sz="1800" smtClean="0"/>
              <a:t>  3rd cycle  </a:t>
            </a:r>
            <a:r>
              <a:rPr lang="nl-NL" sz="1800"/>
              <a:t>—›</a:t>
            </a:r>
            <a:r>
              <a:rPr lang="nl-NL" sz="1800" smtClean="0"/>
              <a:t>  4th </a:t>
            </a:r>
            <a:r>
              <a:rPr lang="nl-NL" sz="1800"/>
              <a:t>cycle </a:t>
            </a:r>
            <a:r>
              <a:rPr lang="nl-NL" sz="1800" smtClean="0"/>
              <a:t> ‒ ‒ – —›  30th cycle</a:t>
            </a:r>
            <a:endParaRPr lang="nl-NL" sz="1800"/>
          </a:p>
        </p:txBody>
      </p:sp>
      <p:sp>
        <p:nvSpPr>
          <p:cNvPr id="10" name="Tekstvak 9"/>
          <p:cNvSpPr txBox="1"/>
          <p:nvPr/>
        </p:nvSpPr>
        <p:spPr>
          <a:xfrm>
            <a:off x="819150" y="5353050"/>
            <a:ext cx="7572375" cy="830997"/>
          </a:xfrm>
          <a:prstGeom prst="rect">
            <a:avLst/>
          </a:prstGeom>
          <a:noFill/>
        </p:spPr>
        <p:txBody>
          <a:bodyPr wrap="square" rtlCol="0">
            <a:spAutoFit/>
          </a:bodyPr>
          <a:lstStyle/>
          <a:p>
            <a:r>
              <a:rPr lang="nl-NL" dirty="0" smtClean="0"/>
              <a:t>PCR: </a:t>
            </a:r>
            <a:r>
              <a:rPr lang="nl-NL" dirty="0" err="1" smtClean="0"/>
              <a:t>amplification</a:t>
            </a:r>
            <a:r>
              <a:rPr lang="nl-NL" dirty="0" smtClean="0"/>
              <a:t> of a </a:t>
            </a:r>
            <a:r>
              <a:rPr lang="nl-NL" dirty="0" err="1" smtClean="0"/>
              <a:t>specific</a:t>
            </a:r>
            <a:r>
              <a:rPr lang="nl-NL" dirty="0" smtClean="0"/>
              <a:t> </a:t>
            </a:r>
            <a:r>
              <a:rPr lang="nl-NL" dirty="0" err="1" smtClean="0"/>
              <a:t>region</a:t>
            </a:r>
            <a:r>
              <a:rPr lang="nl-NL" dirty="0" smtClean="0"/>
              <a:t> of the </a:t>
            </a:r>
            <a:r>
              <a:rPr lang="nl-NL" dirty="0" err="1" smtClean="0"/>
              <a:t>genome</a:t>
            </a:r>
            <a:r>
              <a:rPr lang="nl-NL" dirty="0" smtClean="0"/>
              <a:t> </a:t>
            </a:r>
            <a:r>
              <a:rPr lang="nl-NL" dirty="0" err="1" smtClean="0"/>
              <a:t>defined</a:t>
            </a:r>
            <a:r>
              <a:rPr lang="nl-NL" dirty="0" smtClean="0"/>
              <a:t> </a:t>
            </a:r>
            <a:r>
              <a:rPr lang="nl-NL" dirty="0" err="1" smtClean="0"/>
              <a:t>by</a:t>
            </a:r>
            <a:r>
              <a:rPr lang="nl-NL" dirty="0" smtClean="0"/>
              <a:t> the </a:t>
            </a:r>
            <a:r>
              <a:rPr lang="nl-NL" dirty="0" err="1" smtClean="0"/>
              <a:t>sequence</a:t>
            </a:r>
            <a:r>
              <a:rPr lang="nl-NL" dirty="0" smtClean="0"/>
              <a:t> of the primers </a:t>
            </a:r>
            <a:r>
              <a:rPr lang="nl-NL" dirty="0" err="1" smtClean="0"/>
              <a:t>used</a:t>
            </a:r>
            <a:r>
              <a:rPr lang="nl-NL" dirty="0" smtClean="0"/>
              <a:t> in the </a:t>
            </a:r>
            <a:r>
              <a:rPr lang="nl-NL" dirty="0" err="1" smtClean="0"/>
              <a:t>reaction</a:t>
            </a:r>
            <a:endParaRPr lang="nl-NL" dirty="0"/>
          </a:p>
        </p:txBody>
      </p:sp>
    </p:spTree>
    <p:extLst>
      <p:ext uri="{BB962C8B-B14F-4D97-AF65-F5344CB8AC3E}">
        <p14:creationId xmlns:p14="http://schemas.microsoft.com/office/powerpoint/2010/main" val="20006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Molecular Markers</a:t>
            </a:r>
            <a:endParaRPr lang="nl-NL"/>
          </a:p>
        </p:txBody>
      </p:sp>
      <p:sp>
        <p:nvSpPr>
          <p:cNvPr id="3" name="Tijdelijke aanduiding voor inhoud 2"/>
          <p:cNvSpPr>
            <a:spLocks noGrp="1"/>
          </p:cNvSpPr>
          <p:nvPr>
            <p:ph idx="1"/>
          </p:nvPr>
        </p:nvSpPr>
        <p:spPr/>
        <p:txBody>
          <a:bodyPr/>
          <a:lstStyle/>
          <a:p>
            <a:r>
              <a:rPr lang="nl-NL" dirty="0" err="1" smtClean="0"/>
              <a:t>Amplify</a:t>
            </a:r>
            <a:r>
              <a:rPr lang="nl-NL" dirty="0" smtClean="0"/>
              <a:t> a </a:t>
            </a:r>
            <a:r>
              <a:rPr lang="nl-NL" dirty="0" err="1" smtClean="0"/>
              <a:t>specific</a:t>
            </a:r>
            <a:r>
              <a:rPr lang="nl-NL" dirty="0" smtClean="0"/>
              <a:t> </a:t>
            </a:r>
            <a:r>
              <a:rPr lang="nl-NL" dirty="0" err="1" smtClean="0"/>
              <a:t>region</a:t>
            </a:r>
            <a:r>
              <a:rPr lang="nl-NL" dirty="0" smtClean="0"/>
              <a:t> of the </a:t>
            </a:r>
            <a:r>
              <a:rPr lang="nl-NL" dirty="0" err="1" smtClean="0"/>
              <a:t>genome</a:t>
            </a:r>
            <a:r>
              <a:rPr lang="nl-NL" dirty="0" smtClean="0"/>
              <a:t> </a:t>
            </a:r>
            <a:r>
              <a:rPr lang="nl-NL" dirty="0" err="1" smtClean="0"/>
              <a:t>through</a:t>
            </a:r>
            <a:r>
              <a:rPr lang="nl-NL" dirty="0" smtClean="0"/>
              <a:t> PCR</a:t>
            </a:r>
          </a:p>
          <a:p>
            <a:r>
              <a:rPr lang="nl-NL" dirty="0" err="1" smtClean="0"/>
              <a:t>Visualize</a:t>
            </a:r>
            <a:r>
              <a:rPr lang="nl-NL" dirty="0" smtClean="0"/>
              <a:t> the </a:t>
            </a:r>
            <a:r>
              <a:rPr lang="nl-NL" dirty="0" err="1" smtClean="0"/>
              <a:t>amplified</a:t>
            </a:r>
            <a:r>
              <a:rPr lang="nl-NL" dirty="0" smtClean="0"/>
              <a:t> fragment</a:t>
            </a:r>
          </a:p>
          <a:p>
            <a:r>
              <a:rPr lang="nl-NL" dirty="0" err="1" smtClean="0"/>
              <a:t>Perform</a:t>
            </a:r>
            <a:r>
              <a:rPr lang="nl-NL" dirty="0" smtClean="0"/>
              <a:t> </a:t>
            </a:r>
            <a:r>
              <a:rPr lang="nl-NL" dirty="0" err="1" smtClean="0"/>
              <a:t>this</a:t>
            </a:r>
            <a:r>
              <a:rPr lang="nl-NL" dirty="0" smtClean="0"/>
              <a:t> step </a:t>
            </a:r>
            <a:r>
              <a:rPr lang="nl-NL" dirty="0" err="1" smtClean="0"/>
              <a:t>for</a:t>
            </a:r>
            <a:r>
              <a:rPr lang="nl-NL" dirty="0" smtClean="0"/>
              <a:t> different </a:t>
            </a:r>
            <a:r>
              <a:rPr lang="nl-NL" dirty="0" err="1" smtClean="0"/>
              <a:t>parent</a:t>
            </a:r>
            <a:r>
              <a:rPr lang="nl-NL" dirty="0" smtClean="0"/>
              <a:t> </a:t>
            </a:r>
            <a:r>
              <a:rPr lang="nl-NL" dirty="0" err="1" smtClean="0"/>
              <a:t>lines</a:t>
            </a:r>
            <a:endParaRPr lang="nl-NL" dirty="0" smtClean="0"/>
          </a:p>
          <a:p>
            <a:r>
              <a:rPr lang="nl-NL" dirty="0" err="1" smtClean="0"/>
              <a:t>When</a:t>
            </a:r>
            <a:r>
              <a:rPr lang="nl-NL" dirty="0" smtClean="0"/>
              <a:t> </a:t>
            </a:r>
            <a:r>
              <a:rPr lang="nl-NL" dirty="0" err="1" smtClean="0"/>
              <a:t>an</a:t>
            </a:r>
            <a:r>
              <a:rPr lang="nl-NL" dirty="0" smtClean="0"/>
              <a:t> </a:t>
            </a:r>
            <a:r>
              <a:rPr lang="nl-NL" dirty="0" err="1" smtClean="0"/>
              <a:t>amplified</a:t>
            </a:r>
            <a:r>
              <a:rPr lang="nl-NL" dirty="0" smtClean="0"/>
              <a:t> fragment is different </a:t>
            </a:r>
            <a:r>
              <a:rPr lang="nl-NL" dirty="0" err="1" smtClean="0"/>
              <a:t>for</a:t>
            </a:r>
            <a:r>
              <a:rPr lang="nl-NL" dirty="0" smtClean="0"/>
              <a:t> </a:t>
            </a:r>
            <a:r>
              <a:rPr lang="nl-NL" dirty="0" err="1" smtClean="0"/>
              <a:t>two</a:t>
            </a:r>
            <a:r>
              <a:rPr lang="nl-NL" dirty="0" smtClean="0"/>
              <a:t> </a:t>
            </a:r>
            <a:r>
              <a:rPr lang="nl-NL" dirty="0" err="1" smtClean="0"/>
              <a:t>parent</a:t>
            </a:r>
            <a:r>
              <a:rPr lang="nl-NL" dirty="0" smtClean="0"/>
              <a:t> </a:t>
            </a:r>
            <a:r>
              <a:rPr lang="nl-NL" dirty="0" err="1" smtClean="0"/>
              <a:t>lines</a:t>
            </a:r>
            <a:r>
              <a:rPr lang="nl-NL" dirty="0" smtClean="0"/>
              <a:t> </a:t>
            </a:r>
            <a:r>
              <a:rPr lang="nl-NL" dirty="0" err="1" smtClean="0"/>
              <a:t>it</a:t>
            </a:r>
            <a:r>
              <a:rPr lang="nl-NL" dirty="0" smtClean="0"/>
              <a:t> </a:t>
            </a:r>
            <a:r>
              <a:rPr lang="nl-NL" dirty="0" err="1" smtClean="0"/>
              <a:t>becomes</a:t>
            </a:r>
            <a:r>
              <a:rPr lang="nl-NL" dirty="0" smtClean="0"/>
              <a:t> a </a:t>
            </a:r>
            <a:r>
              <a:rPr lang="nl-NL" dirty="0" err="1" smtClean="0"/>
              <a:t>molecular</a:t>
            </a:r>
            <a:r>
              <a:rPr lang="nl-NL" dirty="0" smtClean="0"/>
              <a:t> marker</a:t>
            </a:r>
            <a:endParaRPr lang="nl-NL" dirty="0"/>
          </a:p>
        </p:txBody>
      </p:sp>
    </p:spTree>
    <p:extLst>
      <p:ext uri="{BB962C8B-B14F-4D97-AF65-F5344CB8AC3E}">
        <p14:creationId xmlns:p14="http://schemas.microsoft.com/office/powerpoint/2010/main" val="41896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Molecular Markers</a:t>
            </a:r>
            <a:endParaRPr lang="nl-NL"/>
          </a:p>
        </p:txBody>
      </p:sp>
      <p:sp>
        <p:nvSpPr>
          <p:cNvPr id="8" name="Rectangle 5"/>
          <p:cNvSpPr>
            <a:spLocks noChangeArrowheads="1"/>
          </p:cNvSpPr>
          <p:nvPr/>
        </p:nvSpPr>
        <p:spPr bwMode="auto">
          <a:xfrm>
            <a:off x="2379610" y="2082228"/>
            <a:ext cx="1563740" cy="493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NL" sz="2800" b="1" smtClean="0">
                <a:latin typeface="Times New Roman" pitchFamily="18" charset="0"/>
              </a:rPr>
              <a:t>A  B</a:t>
            </a:r>
            <a:r>
              <a:rPr lang="nl-NL" sz="2800" b="1">
                <a:latin typeface="Times New Roman" pitchFamily="18" charset="0"/>
              </a:rPr>
              <a:t> </a:t>
            </a:r>
            <a:r>
              <a:rPr lang="nl-NL" sz="2800" b="1" smtClean="0">
                <a:latin typeface="Times New Roman" pitchFamily="18" charset="0"/>
              </a:rPr>
              <a:t>M</a:t>
            </a:r>
            <a:endParaRPr lang="nl-NL" sz="2800" b="1">
              <a:latin typeface="Times New Roman" pitchFamily="18" charset="0"/>
            </a:endParaRPr>
          </a:p>
        </p:txBody>
      </p:sp>
      <p:pic>
        <p:nvPicPr>
          <p:cNvPr id="25" name="Afbeelding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60" y="2575941"/>
            <a:ext cx="1241530" cy="3936552"/>
          </a:xfrm>
          <a:prstGeom prst="rect">
            <a:avLst/>
          </a:prstGeom>
        </p:spPr>
      </p:pic>
      <p:sp>
        <p:nvSpPr>
          <p:cNvPr id="29" name="Tekstvak 28"/>
          <p:cNvSpPr txBox="1"/>
          <p:nvPr/>
        </p:nvSpPr>
        <p:spPr>
          <a:xfrm>
            <a:off x="5419725" y="2800525"/>
            <a:ext cx="2600325" cy="830997"/>
          </a:xfrm>
          <a:prstGeom prst="rect">
            <a:avLst/>
          </a:prstGeom>
          <a:noFill/>
        </p:spPr>
        <p:txBody>
          <a:bodyPr wrap="square" rtlCol="0">
            <a:spAutoFit/>
          </a:bodyPr>
          <a:lstStyle/>
          <a:p>
            <a:r>
              <a:rPr lang="nl-NL" smtClean="0"/>
              <a:t>M is a molecular size marker</a:t>
            </a:r>
            <a:endParaRPr lang="nl-NL"/>
          </a:p>
        </p:txBody>
      </p:sp>
      <p:sp>
        <p:nvSpPr>
          <p:cNvPr id="30" name="Tekstvak 29"/>
          <p:cNvSpPr txBox="1"/>
          <p:nvPr/>
        </p:nvSpPr>
        <p:spPr>
          <a:xfrm>
            <a:off x="3817174" y="2700039"/>
            <a:ext cx="1031051" cy="461665"/>
          </a:xfrm>
          <a:prstGeom prst="rect">
            <a:avLst/>
          </a:prstGeom>
          <a:noFill/>
        </p:spPr>
        <p:txBody>
          <a:bodyPr wrap="none" rtlCol="0">
            <a:spAutoFit/>
          </a:bodyPr>
          <a:lstStyle/>
          <a:p>
            <a:r>
              <a:rPr lang="nl-NL" smtClean="0"/>
              <a:t>600 bp</a:t>
            </a:r>
            <a:endParaRPr lang="nl-NL"/>
          </a:p>
        </p:txBody>
      </p:sp>
      <p:sp>
        <p:nvSpPr>
          <p:cNvPr id="32" name="Tekstvak 31"/>
          <p:cNvSpPr txBox="1"/>
          <p:nvPr/>
        </p:nvSpPr>
        <p:spPr>
          <a:xfrm>
            <a:off x="3817174" y="3111250"/>
            <a:ext cx="1031051" cy="461665"/>
          </a:xfrm>
          <a:prstGeom prst="rect">
            <a:avLst/>
          </a:prstGeom>
          <a:noFill/>
        </p:spPr>
        <p:txBody>
          <a:bodyPr wrap="none" rtlCol="0">
            <a:spAutoFit/>
          </a:bodyPr>
          <a:lstStyle/>
          <a:p>
            <a:r>
              <a:rPr lang="nl-NL"/>
              <a:t>5</a:t>
            </a:r>
            <a:r>
              <a:rPr lang="nl-NL" smtClean="0"/>
              <a:t>00 bp</a:t>
            </a:r>
            <a:endParaRPr lang="nl-NL"/>
          </a:p>
        </p:txBody>
      </p:sp>
      <p:sp>
        <p:nvSpPr>
          <p:cNvPr id="33" name="Tekstvak 32"/>
          <p:cNvSpPr txBox="1"/>
          <p:nvPr/>
        </p:nvSpPr>
        <p:spPr>
          <a:xfrm>
            <a:off x="3817174" y="3602771"/>
            <a:ext cx="1031051" cy="461665"/>
          </a:xfrm>
          <a:prstGeom prst="rect">
            <a:avLst/>
          </a:prstGeom>
          <a:noFill/>
        </p:spPr>
        <p:txBody>
          <a:bodyPr wrap="none" rtlCol="0">
            <a:spAutoFit/>
          </a:bodyPr>
          <a:lstStyle/>
          <a:p>
            <a:r>
              <a:rPr lang="nl-NL"/>
              <a:t>4</a:t>
            </a:r>
            <a:r>
              <a:rPr lang="nl-NL" smtClean="0"/>
              <a:t>00 bp</a:t>
            </a:r>
            <a:endParaRPr lang="nl-NL"/>
          </a:p>
        </p:txBody>
      </p:sp>
      <p:sp>
        <p:nvSpPr>
          <p:cNvPr id="34" name="Tekstvak 33"/>
          <p:cNvSpPr txBox="1"/>
          <p:nvPr/>
        </p:nvSpPr>
        <p:spPr>
          <a:xfrm>
            <a:off x="3817174" y="4218674"/>
            <a:ext cx="1031051" cy="461665"/>
          </a:xfrm>
          <a:prstGeom prst="rect">
            <a:avLst/>
          </a:prstGeom>
          <a:noFill/>
        </p:spPr>
        <p:txBody>
          <a:bodyPr wrap="none" rtlCol="0">
            <a:spAutoFit/>
          </a:bodyPr>
          <a:lstStyle/>
          <a:p>
            <a:r>
              <a:rPr lang="nl-NL"/>
              <a:t>3</a:t>
            </a:r>
            <a:r>
              <a:rPr lang="nl-NL" smtClean="0"/>
              <a:t>00 bp</a:t>
            </a:r>
            <a:endParaRPr lang="nl-NL"/>
          </a:p>
        </p:txBody>
      </p:sp>
      <p:sp>
        <p:nvSpPr>
          <p:cNvPr id="35" name="Tekstvak 34"/>
          <p:cNvSpPr txBox="1"/>
          <p:nvPr/>
        </p:nvSpPr>
        <p:spPr>
          <a:xfrm>
            <a:off x="3817174" y="4964008"/>
            <a:ext cx="1031051" cy="461665"/>
          </a:xfrm>
          <a:prstGeom prst="rect">
            <a:avLst/>
          </a:prstGeom>
          <a:noFill/>
        </p:spPr>
        <p:txBody>
          <a:bodyPr wrap="none" rtlCol="0">
            <a:spAutoFit/>
          </a:bodyPr>
          <a:lstStyle/>
          <a:p>
            <a:r>
              <a:rPr lang="nl-NL"/>
              <a:t>2</a:t>
            </a:r>
            <a:r>
              <a:rPr lang="nl-NL" smtClean="0"/>
              <a:t>00 bp</a:t>
            </a:r>
            <a:endParaRPr lang="nl-NL"/>
          </a:p>
        </p:txBody>
      </p:sp>
      <p:sp>
        <p:nvSpPr>
          <p:cNvPr id="36" name="Tekstvak 35"/>
          <p:cNvSpPr txBox="1"/>
          <p:nvPr/>
        </p:nvSpPr>
        <p:spPr>
          <a:xfrm>
            <a:off x="3817174" y="5899094"/>
            <a:ext cx="1031051" cy="461665"/>
          </a:xfrm>
          <a:prstGeom prst="rect">
            <a:avLst/>
          </a:prstGeom>
          <a:noFill/>
        </p:spPr>
        <p:txBody>
          <a:bodyPr wrap="none" rtlCol="0">
            <a:spAutoFit/>
          </a:bodyPr>
          <a:lstStyle/>
          <a:p>
            <a:r>
              <a:rPr lang="nl-NL"/>
              <a:t>1</a:t>
            </a:r>
            <a:r>
              <a:rPr lang="nl-NL" smtClean="0"/>
              <a:t>00 bp</a:t>
            </a:r>
            <a:endParaRPr lang="nl-NL"/>
          </a:p>
        </p:txBody>
      </p:sp>
    </p:spTree>
    <p:extLst>
      <p:ext uri="{BB962C8B-B14F-4D97-AF65-F5344CB8AC3E}">
        <p14:creationId xmlns:p14="http://schemas.microsoft.com/office/powerpoint/2010/main" val="406798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Molecular Markers</a:t>
            </a:r>
            <a:endParaRPr lang="nl-NL"/>
          </a:p>
        </p:txBody>
      </p:sp>
      <p:sp>
        <p:nvSpPr>
          <p:cNvPr id="5" name="Rectangle 2"/>
          <p:cNvSpPr txBox="1">
            <a:spLocks noChangeArrowheads="1"/>
          </p:cNvSpPr>
          <p:nvPr/>
        </p:nvSpPr>
        <p:spPr bwMode="auto">
          <a:xfrm>
            <a:off x="508000" y="1700213"/>
            <a:ext cx="8128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nl-NL" sz="3200" kern="0" smtClean="0">
                <a:solidFill>
                  <a:schemeClr val="tx1"/>
                </a:solidFill>
              </a:rPr>
              <a:t>Testing the % of inbreds in a hybrid seedlot</a:t>
            </a:r>
          </a:p>
          <a:p>
            <a:r>
              <a:rPr lang="nl-NL" sz="2000" kern="0" smtClean="0">
                <a:solidFill>
                  <a:schemeClr val="tx1"/>
                </a:solidFill>
              </a:rPr>
              <a:t>(example from cabbage)</a:t>
            </a:r>
            <a:endParaRPr lang="nl-NL" sz="2000" kern="0">
              <a:solidFill>
                <a:schemeClr val="tx1"/>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9" y="3429000"/>
            <a:ext cx="8281291" cy="1543050"/>
          </a:xfrm>
          <a:prstGeom prst="rect">
            <a:avLst/>
          </a:prstGeom>
        </p:spPr>
      </p:pic>
      <p:sp>
        <p:nvSpPr>
          <p:cNvPr id="8" name="Rectangle 5"/>
          <p:cNvSpPr>
            <a:spLocks noChangeArrowheads="1"/>
          </p:cNvSpPr>
          <p:nvPr/>
        </p:nvSpPr>
        <p:spPr bwMode="auto">
          <a:xfrm>
            <a:off x="371240" y="3064891"/>
            <a:ext cx="809625" cy="493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NL" sz="1400" smtClean="0">
                <a:latin typeface="Times New Roman" pitchFamily="18" charset="0"/>
              </a:rPr>
              <a:t>A B M</a:t>
            </a:r>
            <a:endParaRPr lang="nl-NL" sz="1200">
              <a:latin typeface="Times New Roman" pitchFamily="18" charset="0"/>
            </a:endParaRPr>
          </a:p>
        </p:txBody>
      </p:sp>
      <p:sp>
        <p:nvSpPr>
          <p:cNvPr id="21" name="Rectangle 18"/>
          <p:cNvSpPr>
            <a:spLocks noChangeArrowheads="1"/>
          </p:cNvSpPr>
          <p:nvPr/>
        </p:nvSpPr>
        <p:spPr bwMode="auto">
          <a:xfrm>
            <a:off x="1035274" y="3105150"/>
            <a:ext cx="7737486" cy="317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NL" sz="1400" smtClean="0">
                <a:latin typeface="Times New Roman" pitchFamily="18" charset="0"/>
              </a:rPr>
              <a:t>Individual seedlings from a hybrid seedlot</a:t>
            </a:r>
            <a:endParaRPr lang="nl-NL" sz="1400">
              <a:latin typeface="Times New Roman" pitchFamily="18" charset="0"/>
            </a:endParaRPr>
          </a:p>
        </p:txBody>
      </p:sp>
      <p:grpSp>
        <p:nvGrpSpPr>
          <p:cNvPr id="9" name="Groep 8"/>
          <p:cNvGrpSpPr/>
          <p:nvPr/>
        </p:nvGrpSpPr>
        <p:grpSpPr>
          <a:xfrm>
            <a:off x="1023383" y="3790950"/>
            <a:ext cx="6644007" cy="295275"/>
            <a:chOff x="1143102" y="3790950"/>
            <a:chExt cx="6644007" cy="295275"/>
          </a:xfrm>
        </p:grpSpPr>
        <p:sp>
          <p:nvSpPr>
            <p:cNvPr id="7" name="PIJL-OMLAAG 6"/>
            <p:cNvSpPr/>
            <p:nvPr/>
          </p:nvSpPr>
          <p:spPr bwMode="auto">
            <a:xfrm>
              <a:off x="1143102"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2" name="PIJL-OMLAAG 21"/>
            <p:cNvSpPr/>
            <p:nvPr/>
          </p:nvSpPr>
          <p:spPr bwMode="auto">
            <a:xfrm>
              <a:off x="2662702"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3" name="PIJL-OMLAAG 22"/>
            <p:cNvSpPr/>
            <p:nvPr/>
          </p:nvSpPr>
          <p:spPr bwMode="auto">
            <a:xfrm>
              <a:off x="3157102"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4" name="PIJL-OMLAAG 23"/>
            <p:cNvSpPr/>
            <p:nvPr/>
          </p:nvSpPr>
          <p:spPr bwMode="auto">
            <a:xfrm>
              <a:off x="4664240"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7" name="PIJL-OMLAAG 26"/>
            <p:cNvSpPr/>
            <p:nvPr/>
          </p:nvSpPr>
          <p:spPr bwMode="auto">
            <a:xfrm>
              <a:off x="4172502"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9" name="PIJL-OMLAAG 28"/>
            <p:cNvSpPr/>
            <p:nvPr/>
          </p:nvSpPr>
          <p:spPr bwMode="auto">
            <a:xfrm>
              <a:off x="5134958"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0" name="PIJL-OMLAAG 29"/>
            <p:cNvSpPr/>
            <p:nvPr/>
          </p:nvSpPr>
          <p:spPr bwMode="auto">
            <a:xfrm>
              <a:off x="6652327"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1" name="PIJL-OMLAAG 30"/>
            <p:cNvSpPr/>
            <p:nvPr/>
          </p:nvSpPr>
          <p:spPr bwMode="auto">
            <a:xfrm>
              <a:off x="6981927"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2" name="PIJL-OMLAAG 31"/>
            <p:cNvSpPr/>
            <p:nvPr/>
          </p:nvSpPr>
          <p:spPr bwMode="auto">
            <a:xfrm>
              <a:off x="7656227" y="3790950"/>
              <a:ext cx="130882" cy="295275"/>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spTree>
    <p:extLst>
      <p:ext uri="{BB962C8B-B14F-4D97-AF65-F5344CB8AC3E}">
        <p14:creationId xmlns:p14="http://schemas.microsoft.com/office/powerpoint/2010/main" val="29429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Molecular Markers: SNP</a:t>
            </a:r>
            <a:endParaRPr lang="nl-NL"/>
          </a:p>
        </p:txBody>
      </p:sp>
      <p:sp>
        <p:nvSpPr>
          <p:cNvPr id="3" name="Tijdelijke aanduiding voor inhoud 2"/>
          <p:cNvSpPr>
            <a:spLocks noGrp="1"/>
          </p:cNvSpPr>
          <p:nvPr>
            <p:ph idx="1"/>
          </p:nvPr>
        </p:nvSpPr>
        <p:spPr/>
        <p:txBody>
          <a:bodyPr/>
          <a:lstStyle/>
          <a:p>
            <a:r>
              <a:rPr lang="nl-NL" smtClean="0"/>
              <a:t>Single Nucleotide Polymorphism</a:t>
            </a:r>
          </a:p>
          <a:p>
            <a:r>
              <a:rPr lang="nl-NL" smtClean="0"/>
              <a:t>Sequence information from multiple parent lines</a:t>
            </a:r>
          </a:p>
          <a:p>
            <a:r>
              <a:rPr lang="nl-NL" smtClean="0"/>
              <a:t>SNP discovery:</a:t>
            </a:r>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12" y="4214811"/>
            <a:ext cx="6396038" cy="2561154"/>
          </a:xfrm>
          <a:prstGeom prst="rect">
            <a:avLst/>
          </a:prstGeom>
        </p:spPr>
      </p:pic>
      <p:sp>
        <p:nvSpPr>
          <p:cNvPr id="5" name="Rechthoek 4"/>
          <p:cNvSpPr/>
          <p:nvPr/>
        </p:nvSpPr>
        <p:spPr bwMode="auto">
          <a:xfrm>
            <a:off x="4314825" y="4076700"/>
            <a:ext cx="228600" cy="2600325"/>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Tree>
    <p:extLst>
      <p:ext uri="{BB962C8B-B14F-4D97-AF65-F5344CB8AC3E}">
        <p14:creationId xmlns:p14="http://schemas.microsoft.com/office/powerpoint/2010/main" val="2573637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Molecular Markers: SNP</a:t>
            </a:r>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533525"/>
            <a:ext cx="3867150" cy="514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6743700" y="3397921"/>
            <a:ext cx="1457450" cy="1015663"/>
          </a:xfrm>
          <a:prstGeom prst="rect">
            <a:avLst/>
          </a:prstGeom>
          <a:noFill/>
        </p:spPr>
        <p:txBody>
          <a:bodyPr wrap="none" rtlCol="0">
            <a:spAutoFit/>
          </a:bodyPr>
          <a:lstStyle/>
          <a:p>
            <a:r>
              <a:rPr lang="nl-NL" sz="2000"/>
              <a:t>384 SNPs </a:t>
            </a:r>
            <a:endParaRPr lang="nl-NL" sz="2000" smtClean="0"/>
          </a:p>
          <a:p>
            <a:r>
              <a:rPr lang="nl-NL" sz="2000" smtClean="0"/>
              <a:t>192 samples</a:t>
            </a:r>
          </a:p>
          <a:p>
            <a:r>
              <a:rPr lang="nl-NL" sz="2000" smtClean="0"/>
              <a:t>per day</a:t>
            </a:r>
            <a:endParaRPr lang="nl-NL" sz="2000"/>
          </a:p>
        </p:txBody>
      </p:sp>
    </p:spTree>
    <p:extLst>
      <p:ext uri="{BB962C8B-B14F-4D97-AF65-F5344CB8AC3E}">
        <p14:creationId xmlns:p14="http://schemas.microsoft.com/office/powerpoint/2010/main" val="32421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t>Applications in carrot breeding</a:t>
            </a:r>
            <a:endParaRPr lang="nl-NL"/>
          </a:p>
        </p:txBody>
      </p:sp>
      <p:sp>
        <p:nvSpPr>
          <p:cNvPr id="3" name="Ondertitel 2"/>
          <p:cNvSpPr>
            <a:spLocks noGrp="1"/>
          </p:cNvSpPr>
          <p:nvPr>
            <p:ph type="subTitle" idx="1"/>
          </p:nvPr>
        </p:nvSpPr>
        <p:spPr/>
        <p:txBody>
          <a:bodyPr/>
          <a:lstStyle/>
          <a:p>
            <a:r>
              <a:rPr lang="nl-NL" smtClean="0"/>
              <a:t>Mapping a trait</a:t>
            </a:r>
            <a:endParaRPr lang="nl-NL"/>
          </a:p>
        </p:txBody>
      </p:sp>
    </p:spTree>
    <p:extLst>
      <p:ext uri="{BB962C8B-B14F-4D97-AF65-F5344CB8AC3E}">
        <p14:creationId xmlns:p14="http://schemas.microsoft.com/office/powerpoint/2010/main" val="423179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Outline of presentation</a:t>
            </a:r>
            <a:endParaRPr lang="nl-NL"/>
          </a:p>
        </p:txBody>
      </p:sp>
      <p:sp>
        <p:nvSpPr>
          <p:cNvPr id="3" name="Tijdelijke aanduiding voor inhoud 2"/>
          <p:cNvSpPr>
            <a:spLocks noGrp="1"/>
          </p:cNvSpPr>
          <p:nvPr>
            <p:ph idx="1"/>
          </p:nvPr>
        </p:nvSpPr>
        <p:spPr/>
        <p:txBody>
          <a:bodyPr/>
          <a:lstStyle/>
          <a:p>
            <a:r>
              <a:rPr lang="nl-NL" dirty="0" smtClean="0"/>
              <a:t>General </a:t>
            </a:r>
            <a:r>
              <a:rPr lang="nl-NL" dirty="0" err="1" smtClean="0"/>
              <a:t>introduction</a:t>
            </a:r>
            <a:endParaRPr lang="nl-NL" dirty="0" smtClean="0"/>
          </a:p>
          <a:p>
            <a:pPr lvl="1"/>
            <a:r>
              <a:rPr lang="nl-NL" dirty="0" smtClean="0"/>
              <a:t>The plant </a:t>
            </a:r>
            <a:r>
              <a:rPr lang="nl-NL" dirty="0" err="1" smtClean="0"/>
              <a:t>cell</a:t>
            </a:r>
            <a:endParaRPr lang="nl-NL" dirty="0" smtClean="0"/>
          </a:p>
          <a:p>
            <a:pPr lvl="1"/>
            <a:r>
              <a:rPr lang="nl-NL" dirty="0" smtClean="0"/>
              <a:t>DNA</a:t>
            </a:r>
          </a:p>
          <a:p>
            <a:pPr lvl="1"/>
            <a:r>
              <a:rPr lang="nl-NL" dirty="0" err="1" smtClean="0"/>
              <a:t>Cell</a:t>
            </a:r>
            <a:r>
              <a:rPr lang="nl-NL" dirty="0" smtClean="0"/>
              <a:t> </a:t>
            </a:r>
            <a:r>
              <a:rPr lang="nl-NL" dirty="0" err="1" smtClean="0"/>
              <a:t>division</a:t>
            </a:r>
            <a:r>
              <a:rPr lang="nl-NL" dirty="0" smtClean="0"/>
              <a:t>, </a:t>
            </a:r>
            <a:r>
              <a:rPr lang="nl-NL" dirty="0" err="1" smtClean="0"/>
              <a:t>production</a:t>
            </a:r>
            <a:r>
              <a:rPr lang="nl-NL" dirty="0" smtClean="0"/>
              <a:t> of </a:t>
            </a:r>
            <a:r>
              <a:rPr lang="nl-NL" dirty="0" err="1" smtClean="0"/>
              <a:t>gametes</a:t>
            </a:r>
            <a:endParaRPr lang="nl-NL" dirty="0" smtClean="0"/>
          </a:p>
          <a:p>
            <a:r>
              <a:rPr lang="nl-NL" dirty="0" smtClean="0"/>
              <a:t>PCR</a:t>
            </a:r>
          </a:p>
          <a:p>
            <a:r>
              <a:rPr lang="nl-NL" dirty="0" err="1" smtClean="0"/>
              <a:t>Molecular</a:t>
            </a:r>
            <a:r>
              <a:rPr lang="nl-NL" dirty="0" smtClean="0"/>
              <a:t> Markers</a:t>
            </a:r>
          </a:p>
          <a:p>
            <a:r>
              <a:rPr lang="nl-NL" dirty="0" smtClean="0"/>
              <a:t>Application in </a:t>
            </a:r>
            <a:r>
              <a:rPr lang="nl-NL" dirty="0" err="1" smtClean="0"/>
              <a:t>carrot</a:t>
            </a:r>
            <a:r>
              <a:rPr lang="nl-NL" dirty="0" smtClean="0"/>
              <a:t> </a:t>
            </a:r>
            <a:r>
              <a:rPr lang="nl-NL" dirty="0" err="1" smtClean="0"/>
              <a:t>breeding</a:t>
            </a:r>
            <a:endParaRPr lang="nl-NL" dirty="0" smtClean="0"/>
          </a:p>
          <a:p>
            <a:endParaRPr lang="nl-NL" dirty="0"/>
          </a:p>
        </p:txBody>
      </p:sp>
    </p:spTree>
    <p:extLst>
      <p:ext uri="{BB962C8B-B14F-4D97-AF65-F5344CB8AC3E}">
        <p14:creationId xmlns:p14="http://schemas.microsoft.com/office/powerpoint/2010/main" val="131895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Mapping a trait</a:t>
            </a:r>
            <a:endParaRPr lang="nl-NL"/>
          </a:p>
        </p:txBody>
      </p:sp>
      <p:sp>
        <p:nvSpPr>
          <p:cNvPr id="3" name="Tijdelijke aanduiding voor inhoud 2"/>
          <p:cNvSpPr>
            <a:spLocks noGrp="1"/>
          </p:cNvSpPr>
          <p:nvPr>
            <p:ph idx="1"/>
          </p:nvPr>
        </p:nvSpPr>
        <p:spPr/>
        <p:txBody>
          <a:bodyPr/>
          <a:lstStyle/>
          <a:p>
            <a:r>
              <a:rPr lang="nl-NL" smtClean="0"/>
              <a:t>Create a population segregating for your trait (~250 individuals)</a:t>
            </a:r>
          </a:p>
          <a:p>
            <a:r>
              <a:rPr lang="nl-NL" smtClean="0"/>
              <a:t>Genotype the population</a:t>
            </a:r>
          </a:p>
          <a:p>
            <a:r>
              <a:rPr lang="nl-NL" smtClean="0"/>
              <a:t>Phenotype the population</a:t>
            </a:r>
          </a:p>
          <a:p>
            <a:r>
              <a:rPr lang="nl-NL" smtClean="0"/>
              <a:t>Combine these data to find the location of your trait on the genome</a:t>
            </a:r>
            <a:endParaRPr lang="nl-NL"/>
          </a:p>
        </p:txBody>
      </p:sp>
    </p:spTree>
    <p:extLst>
      <p:ext uri="{BB962C8B-B14F-4D97-AF65-F5344CB8AC3E}">
        <p14:creationId xmlns:p14="http://schemas.microsoft.com/office/powerpoint/2010/main" val="1470602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Mapping a trait</a:t>
            </a:r>
          </a:p>
        </p:txBody>
      </p:sp>
      <p:grpSp>
        <p:nvGrpSpPr>
          <p:cNvPr id="17" name="Groep 16"/>
          <p:cNvGrpSpPr/>
          <p:nvPr/>
        </p:nvGrpSpPr>
        <p:grpSpPr>
          <a:xfrm>
            <a:off x="2768033" y="1439644"/>
            <a:ext cx="518091" cy="1560731"/>
            <a:chOff x="1590675" y="1439644"/>
            <a:chExt cx="518091" cy="1560731"/>
          </a:xfrm>
        </p:grpSpPr>
        <p:grpSp>
          <p:nvGrpSpPr>
            <p:cNvPr id="13" name="Groep 12"/>
            <p:cNvGrpSpPr/>
            <p:nvPr/>
          </p:nvGrpSpPr>
          <p:grpSpPr>
            <a:xfrm>
              <a:off x="1773520" y="2009775"/>
              <a:ext cx="152400" cy="990600"/>
              <a:chOff x="1771650" y="2009775"/>
              <a:chExt cx="152400" cy="990600"/>
            </a:xfrm>
          </p:grpSpPr>
          <p:cxnSp>
            <p:nvCxnSpPr>
              <p:cNvPr id="6" name="Rechte verbindingslijn 5"/>
              <p:cNvCxnSpPr/>
              <p:nvPr/>
            </p:nvCxnSpPr>
            <p:spPr bwMode="auto">
              <a:xfrm>
                <a:off x="1771650" y="20097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Rechte verbindingslijn 6"/>
              <p:cNvCxnSpPr/>
              <p:nvPr/>
            </p:nvCxnSpPr>
            <p:spPr bwMode="auto">
              <a:xfrm>
                <a:off x="1924050" y="20097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kstvak 11"/>
            <p:cNvSpPr txBox="1"/>
            <p:nvPr/>
          </p:nvSpPr>
          <p:spPr>
            <a:xfrm>
              <a:off x="1590675" y="1439644"/>
              <a:ext cx="518091" cy="646331"/>
            </a:xfrm>
            <a:prstGeom prst="rect">
              <a:avLst/>
            </a:prstGeom>
            <a:noFill/>
          </p:spPr>
          <p:txBody>
            <a:bodyPr wrap="none" rtlCol="0">
              <a:spAutoFit/>
            </a:bodyPr>
            <a:lstStyle/>
            <a:p>
              <a:r>
                <a:rPr lang="nl-NL" sz="3600" b="1" smtClean="0"/>
                <a:t>A</a:t>
              </a:r>
              <a:endParaRPr lang="nl-NL" sz="3600" b="1"/>
            </a:p>
          </p:txBody>
        </p:sp>
      </p:grpSp>
      <p:grpSp>
        <p:nvGrpSpPr>
          <p:cNvPr id="15" name="Groep 14"/>
          <p:cNvGrpSpPr/>
          <p:nvPr/>
        </p:nvGrpSpPr>
        <p:grpSpPr>
          <a:xfrm>
            <a:off x="4425825" y="2009775"/>
            <a:ext cx="152400" cy="990600"/>
            <a:chOff x="5257800" y="2009775"/>
            <a:chExt cx="152400" cy="990600"/>
          </a:xfrm>
        </p:grpSpPr>
        <p:cxnSp>
          <p:nvCxnSpPr>
            <p:cNvPr id="8" name="Rechte verbindingslijn 7"/>
            <p:cNvCxnSpPr/>
            <p:nvPr/>
          </p:nvCxnSpPr>
          <p:spPr bwMode="auto">
            <a:xfrm>
              <a:off x="5257800" y="20097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echte verbindingslijn 8"/>
            <p:cNvCxnSpPr/>
            <p:nvPr/>
          </p:nvCxnSpPr>
          <p:spPr bwMode="auto">
            <a:xfrm>
              <a:off x="5410200" y="20097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kstvak 13"/>
          <p:cNvSpPr txBox="1"/>
          <p:nvPr/>
        </p:nvSpPr>
        <p:spPr>
          <a:xfrm>
            <a:off x="4255804" y="1439644"/>
            <a:ext cx="492443" cy="646331"/>
          </a:xfrm>
          <a:prstGeom prst="rect">
            <a:avLst/>
          </a:prstGeom>
          <a:noFill/>
        </p:spPr>
        <p:txBody>
          <a:bodyPr wrap="none" rtlCol="0">
            <a:spAutoFit/>
          </a:bodyPr>
          <a:lstStyle/>
          <a:p>
            <a:r>
              <a:rPr lang="nl-NL" sz="3600" b="1"/>
              <a:t>B</a:t>
            </a:r>
          </a:p>
        </p:txBody>
      </p:sp>
      <p:grpSp>
        <p:nvGrpSpPr>
          <p:cNvPr id="23" name="Groep 22"/>
          <p:cNvGrpSpPr/>
          <p:nvPr/>
        </p:nvGrpSpPr>
        <p:grpSpPr>
          <a:xfrm>
            <a:off x="5891013" y="1439644"/>
            <a:ext cx="634206" cy="1560731"/>
            <a:chOff x="5964078" y="1439644"/>
            <a:chExt cx="697627" cy="1560731"/>
          </a:xfrm>
        </p:grpSpPr>
        <p:grpSp>
          <p:nvGrpSpPr>
            <p:cNvPr id="20" name="Groep 19"/>
            <p:cNvGrpSpPr/>
            <p:nvPr/>
          </p:nvGrpSpPr>
          <p:grpSpPr>
            <a:xfrm>
              <a:off x="6236691" y="2009775"/>
              <a:ext cx="152400" cy="990600"/>
              <a:chOff x="6057900" y="2009775"/>
              <a:chExt cx="152400" cy="990600"/>
            </a:xfrm>
          </p:grpSpPr>
          <p:cxnSp>
            <p:nvCxnSpPr>
              <p:cNvPr id="10" name="Rechte verbindingslijn 9"/>
              <p:cNvCxnSpPr/>
              <p:nvPr/>
            </p:nvCxnSpPr>
            <p:spPr bwMode="auto">
              <a:xfrm>
                <a:off x="6057900" y="20097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Rechte verbindingslijn 10"/>
              <p:cNvCxnSpPr/>
              <p:nvPr/>
            </p:nvCxnSpPr>
            <p:spPr bwMode="auto">
              <a:xfrm>
                <a:off x="6210300" y="20097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kstvak 21"/>
            <p:cNvSpPr txBox="1"/>
            <p:nvPr/>
          </p:nvSpPr>
          <p:spPr>
            <a:xfrm>
              <a:off x="5964078" y="1439644"/>
              <a:ext cx="697627" cy="646331"/>
            </a:xfrm>
            <a:prstGeom prst="rect">
              <a:avLst/>
            </a:prstGeom>
            <a:noFill/>
          </p:spPr>
          <p:txBody>
            <a:bodyPr wrap="none" rtlCol="0">
              <a:spAutoFit/>
            </a:bodyPr>
            <a:lstStyle/>
            <a:p>
              <a:r>
                <a:rPr lang="nl-NL" sz="3600" b="1" smtClean="0"/>
                <a:t>F1</a:t>
              </a:r>
              <a:endParaRPr lang="nl-NL" sz="3600" b="1"/>
            </a:p>
          </p:txBody>
        </p:sp>
      </p:grpSp>
      <p:sp>
        <p:nvSpPr>
          <p:cNvPr id="16" name="Tekstvak 15"/>
          <p:cNvSpPr txBox="1"/>
          <p:nvPr/>
        </p:nvSpPr>
        <p:spPr>
          <a:xfrm>
            <a:off x="3499095" y="2181910"/>
            <a:ext cx="518091" cy="646331"/>
          </a:xfrm>
          <a:prstGeom prst="rect">
            <a:avLst/>
          </a:prstGeom>
          <a:noFill/>
        </p:spPr>
        <p:txBody>
          <a:bodyPr wrap="none" rtlCol="0">
            <a:spAutoFit/>
          </a:bodyPr>
          <a:lstStyle/>
          <a:p>
            <a:r>
              <a:rPr lang="nl-NL" sz="3600" b="1"/>
              <a:t>X</a:t>
            </a:r>
          </a:p>
        </p:txBody>
      </p:sp>
      <p:sp>
        <p:nvSpPr>
          <p:cNvPr id="21" name="PIJL-RECHTS 20"/>
          <p:cNvSpPr/>
          <p:nvPr/>
        </p:nvSpPr>
        <p:spPr bwMode="auto">
          <a:xfrm>
            <a:off x="5117571" y="2410167"/>
            <a:ext cx="542925" cy="189816"/>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nvGrpSpPr>
          <p:cNvPr id="130" name="Groep 129"/>
          <p:cNvGrpSpPr/>
          <p:nvPr/>
        </p:nvGrpSpPr>
        <p:grpSpPr>
          <a:xfrm>
            <a:off x="4605521" y="3419087"/>
            <a:ext cx="3691961" cy="842463"/>
            <a:chOff x="4605521" y="3419087"/>
            <a:chExt cx="3691961" cy="842463"/>
          </a:xfrm>
        </p:grpSpPr>
        <p:sp>
          <p:nvSpPr>
            <p:cNvPr id="126" name="PIJL-RECHTS 125"/>
            <p:cNvSpPr/>
            <p:nvPr/>
          </p:nvSpPr>
          <p:spPr bwMode="auto">
            <a:xfrm rot="8855291" flipV="1">
              <a:off x="4605521" y="3419087"/>
              <a:ext cx="1297739" cy="21451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27" name="Tekstvak 126"/>
            <p:cNvSpPr txBox="1"/>
            <p:nvPr/>
          </p:nvSpPr>
          <p:spPr>
            <a:xfrm>
              <a:off x="5414962" y="3430553"/>
              <a:ext cx="2882520" cy="830997"/>
            </a:xfrm>
            <a:prstGeom prst="rect">
              <a:avLst/>
            </a:prstGeom>
            <a:noFill/>
          </p:spPr>
          <p:txBody>
            <a:bodyPr wrap="none" rtlCol="0">
              <a:spAutoFit/>
            </a:bodyPr>
            <a:lstStyle/>
            <a:p>
              <a:r>
                <a:rPr lang="nl-NL" smtClean="0"/>
                <a:t>Selfing </a:t>
              </a:r>
            </a:p>
            <a:p>
              <a:r>
                <a:rPr lang="nl-NL" smtClean="0"/>
                <a:t>(plant forms gametes)</a:t>
              </a:r>
              <a:endParaRPr lang="nl-NL"/>
            </a:p>
          </p:txBody>
        </p:sp>
      </p:grpSp>
      <p:sp>
        <p:nvSpPr>
          <p:cNvPr id="129" name="Tekstvak 128"/>
          <p:cNvSpPr txBox="1"/>
          <p:nvPr/>
        </p:nvSpPr>
        <p:spPr>
          <a:xfrm>
            <a:off x="4749275" y="1855142"/>
            <a:ext cx="1279517" cy="461665"/>
          </a:xfrm>
          <a:prstGeom prst="rect">
            <a:avLst/>
          </a:prstGeom>
          <a:noFill/>
        </p:spPr>
        <p:txBody>
          <a:bodyPr wrap="none" rtlCol="0">
            <a:spAutoFit/>
          </a:bodyPr>
          <a:lstStyle/>
          <a:p>
            <a:r>
              <a:rPr lang="nl-NL" smtClean="0"/>
              <a:t>Crossing</a:t>
            </a:r>
            <a:endParaRPr lang="nl-NL"/>
          </a:p>
        </p:txBody>
      </p:sp>
    </p:spTree>
    <p:extLst>
      <p:ext uri="{BB962C8B-B14F-4D97-AF65-F5344CB8AC3E}">
        <p14:creationId xmlns:p14="http://schemas.microsoft.com/office/powerpoint/2010/main" val="18138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45" y="1282685"/>
            <a:ext cx="7853186" cy="4292631"/>
          </a:xfrm>
          <a:prstGeom prst="rect">
            <a:avLst/>
          </a:prstGeom>
        </p:spPr>
      </p:pic>
      <p:sp>
        <p:nvSpPr>
          <p:cNvPr id="2" name="Titel 1"/>
          <p:cNvSpPr>
            <a:spLocks noGrp="1"/>
          </p:cNvSpPr>
          <p:nvPr>
            <p:ph type="title"/>
          </p:nvPr>
        </p:nvSpPr>
        <p:spPr/>
        <p:txBody>
          <a:bodyPr/>
          <a:lstStyle/>
          <a:p>
            <a:r>
              <a:rPr lang="nl-NL" smtClean="0"/>
              <a:t>Producing gametes</a:t>
            </a:r>
            <a:endParaRPr lang="nl-NL"/>
          </a:p>
        </p:txBody>
      </p:sp>
      <p:sp>
        <p:nvSpPr>
          <p:cNvPr id="5" name="Tekstvak 4"/>
          <p:cNvSpPr txBox="1"/>
          <p:nvPr/>
        </p:nvSpPr>
        <p:spPr>
          <a:xfrm>
            <a:off x="976301" y="5633399"/>
            <a:ext cx="2294859" cy="461665"/>
          </a:xfrm>
          <a:prstGeom prst="rect">
            <a:avLst/>
          </a:prstGeom>
          <a:noFill/>
        </p:spPr>
        <p:txBody>
          <a:bodyPr wrap="none" rtlCol="0">
            <a:spAutoFit/>
          </a:bodyPr>
          <a:lstStyle/>
          <a:p>
            <a:r>
              <a:rPr lang="nl-NL" smtClean="0"/>
              <a:t>DNA duplication</a:t>
            </a:r>
            <a:endParaRPr lang="nl-NL"/>
          </a:p>
        </p:txBody>
      </p:sp>
      <p:sp>
        <p:nvSpPr>
          <p:cNvPr id="6" name="Tekstvak 5"/>
          <p:cNvSpPr txBox="1"/>
          <p:nvPr/>
        </p:nvSpPr>
        <p:spPr>
          <a:xfrm>
            <a:off x="4964462" y="5633399"/>
            <a:ext cx="1159292" cy="461665"/>
          </a:xfrm>
          <a:prstGeom prst="rect">
            <a:avLst/>
          </a:prstGeom>
          <a:noFill/>
        </p:spPr>
        <p:txBody>
          <a:bodyPr wrap="none" rtlCol="0">
            <a:spAutoFit/>
          </a:bodyPr>
          <a:lstStyle/>
          <a:p>
            <a:r>
              <a:rPr lang="nl-NL" smtClean="0"/>
              <a:t>Meiosis</a:t>
            </a:r>
            <a:endParaRPr lang="nl-NL"/>
          </a:p>
        </p:txBody>
      </p:sp>
      <p:sp>
        <p:nvSpPr>
          <p:cNvPr id="7" name="Tekstvak 6"/>
          <p:cNvSpPr txBox="1"/>
          <p:nvPr/>
        </p:nvSpPr>
        <p:spPr>
          <a:xfrm>
            <a:off x="7140065" y="5633399"/>
            <a:ext cx="1252266" cy="830997"/>
          </a:xfrm>
          <a:prstGeom prst="rect">
            <a:avLst/>
          </a:prstGeom>
          <a:noFill/>
        </p:spPr>
        <p:txBody>
          <a:bodyPr wrap="none" rtlCol="0">
            <a:spAutoFit/>
          </a:bodyPr>
          <a:lstStyle/>
          <a:p>
            <a:r>
              <a:rPr lang="nl-NL" smtClean="0"/>
              <a:t>4 unique</a:t>
            </a:r>
          </a:p>
          <a:p>
            <a:pPr algn="ctr"/>
            <a:r>
              <a:rPr lang="nl-NL" smtClean="0"/>
              <a:t>gametes</a:t>
            </a:r>
            <a:endParaRPr lang="nl-NL"/>
          </a:p>
        </p:txBody>
      </p:sp>
      <p:sp>
        <p:nvSpPr>
          <p:cNvPr id="8" name="Linkeraccolade 7"/>
          <p:cNvSpPr/>
          <p:nvPr/>
        </p:nvSpPr>
        <p:spPr bwMode="auto">
          <a:xfrm rot="16200000">
            <a:off x="5220072" y="3789040"/>
            <a:ext cx="648072" cy="2952328"/>
          </a:xfrm>
          <a:prstGeom prst="leftBrace">
            <a:avLst>
              <a:gd name="adj1" fmla="val 37093"/>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9" name="Linkeraccolade 8"/>
          <p:cNvSpPr/>
          <p:nvPr/>
        </p:nvSpPr>
        <p:spPr bwMode="auto">
          <a:xfrm rot="16200000">
            <a:off x="1799694" y="3825042"/>
            <a:ext cx="648072" cy="2880323"/>
          </a:xfrm>
          <a:prstGeom prst="leftBrace">
            <a:avLst>
              <a:gd name="adj1" fmla="val 37093"/>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Tree>
    <p:extLst>
      <p:ext uri="{BB962C8B-B14F-4D97-AF65-F5344CB8AC3E}">
        <p14:creationId xmlns:p14="http://schemas.microsoft.com/office/powerpoint/2010/main" val="109132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Mapping a trait</a:t>
            </a:r>
          </a:p>
        </p:txBody>
      </p:sp>
      <p:grpSp>
        <p:nvGrpSpPr>
          <p:cNvPr id="17" name="Groep 16"/>
          <p:cNvGrpSpPr/>
          <p:nvPr/>
        </p:nvGrpSpPr>
        <p:grpSpPr>
          <a:xfrm>
            <a:off x="2768033" y="1439644"/>
            <a:ext cx="518091" cy="1560731"/>
            <a:chOff x="1590675" y="1439644"/>
            <a:chExt cx="518091" cy="1560731"/>
          </a:xfrm>
        </p:grpSpPr>
        <p:grpSp>
          <p:nvGrpSpPr>
            <p:cNvPr id="13" name="Groep 12"/>
            <p:cNvGrpSpPr/>
            <p:nvPr/>
          </p:nvGrpSpPr>
          <p:grpSpPr>
            <a:xfrm>
              <a:off x="1773520" y="2009775"/>
              <a:ext cx="152400" cy="990600"/>
              <a:chOff x="1771650" y="2009775"/>
              <a:chExt cx="152400" cy="990600"/>
            </a:xfrm>
          </p:grpSpPr>
          <p:cxnSp>
            <p:nvCxnSpPr>
              <p:cNvPr id="6" name="Rechte verbindingslijn 5"/>
              <p:cNvCxnSpPr/>
              <p:nvPr/>
            </p:nvCxnSpPr>
            <p:spPr bwMode="auto">
              <a:xfrm>
                <a:off x="1771650" y="20097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Rechte verbindingslijn 6"/>
              <p:cNvCxnSpPr/>
              <p:nvPr/>
            </p:nvCxnSpPr>
            <p:spPr bwMode="auto">
              <a:xfrm>
                <a:off x="1924050" y="20097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kstvak 11"/>
            <p:cNvSpPr txBox="1"/>
            <p:nvPr/>
          </p:nvSpPr>
          <p:spPr>
            <a:xfrm>
              <a:off x="1590675" y="1439644"/>
              <a:ext cx="518091" cy="646331"/>
            </a:xfrm>
            <a:prstGeom prst="rect">
              <a:avLst/>
            </a:prstGeom>
            <a:noFill/>
          </p:spPr>
          <p:txBody>
            <a:bodyPr wrap="none" rtlCol="0">
              <a:spAutoFit/>
            </a:bodyPr>
            <a:lstStyle/>
            <a:p>
              <a:r>
                <a:rPr lang="nl-NL" sz="3600" b="1" smtClean="0"/>
                <a:t>A</a:t>
              </a:r>
              <a:endParaRPr lang="nl-NL" sz="3600" b="1"/>
            </a:p>
          </p:txBody>
        </p:sp>
      </p:grpSp>
      <p:grpSp>
        <p:nvGrpSpPr>
          <p:cNvPr id="15" name="Groep 14"/>
          <p:cNvGrpSpPr/>
          <p:nvPr/>
        </p:nvGrpSpPr>
        <p:grpSpPr>
          <a:xfrm>
            <a:off x="4425825" y="2009775"/>
            <a:ext cx="152400" cy="990600"/>
            <a:chOff x="5257800" y="2009775"/>
            <a:chExt cx="152400" cy="990600"/>
          </a:xfrm>
        </p:grpSpPr>
        <p:cxnSp>
          <p:nvCxnSpPr>
            <p:cNvPr id="8" name="Rechte verbindingslijn 7"/>
            <p:cNvCxnSpPr/>
            <p:nvPr/>
          </p:nvCxnSpPr>
          <p:spPr bwMode="auto">
            <a:xfrm>
              <a:off x="5257800" y="20097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echte verbindingslijn 8"/>
            <p:cNvCxnSpPr/>
            <p:nvPr/>
          </p:nvCxnSpPr>
          <p:spPr bwMode="auto">
            <a:xfrm>
              <a:off x="5410200" y="20097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kstvak 13"/>
          <p:cNvSpPr txBox="1"/>
          <p:nvPr/>
        </p:nvSpPr>
        <p:spPr>
          <a:xfrm>
            <a:off x="4255804" y="1439644"/>
            <a:ext cx="492443" cy="646331"/>
          </a:xfrm>
          <a:prstGeom prst="rect">
            <a:avLst/>
          </a:prstGeom>
          <a:noFill/>
        </p:spPr>
        <p:txBody>
          <a:bodyPr wrap="none" rtlCol="0">
            <a:spAutoFit/>
          </a:bodyPr>
          <a:lstStyle/>
          <a:p>
            <a:r>
              <a:rPr lang="nl-NL" sz="3600" b="1"/>
              <a:t>B</a:t>
            </a:r>
          </a:p>
        </p:txBody>
      </p:sp>
      <p:grpSp>
        <p:nvGrpSpPr>
          <p:cNvPr id="23" name="Groep 22"/>
          <p:cNvGrpSpPr/>
          <p:nvPr/>
        </p:nvGrpSpPr>
        <p:grpSpPr>
          <a:xfrm>
            <a:off x="5891013" y="1439644"/>
            <a:ext cx="634206" cy="1560731"/>
            <a:chOff x="5964078" y="1439644"/>
            <a:chExt cx="697627" cy="1560731"/>
          </a:xfrm>
        </p:grpSpPr>
        <p:grpSp>
          <p:nvGrpSpPr>
            <p:cNvPr id="20" name="Groep 19"/>
            <p:cNvGrpSpPr/>
            <p:nvPr/>
          </p:nvGrpSpPr>
          <p:grpSpPr>
            <a:xfrm>
              <a:off x="6236691" y="2009775"/>
              <a:ext cx="152400" cy="990600"/>
              <a:chOff x="6057900" y="2009775"/>
              <a:chExt cx="152400" cy="990600"/>
            </a:xfrm>
          </p:grpSpPr>
          <p:cxnSp>
            <p:nvCxnSpPr>
              <p:cNvPr id="10" name="Rechte verbindingslijn 9"/>
              <p:cNvCxnSpPr/>
              <p:nvPr/>
            </p:nvCxnSpPr>
            <p:spPr bwMode="auto">
              <a:xfrm>
                <a:off x="6057900" y="20097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Rechte verbindingslijn 10"/>
              <p:cNvCxnSpPr/>
              <p:nvPr/>
            </p:nvCxnSpPr>
            <p:spPr bwMode="auto">
              <a:xfrm>
                <a:off x="6210300" y="20097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kstvak 21"/>
            <p:cNvSpPr txBox="1"/>
            <p:nvPr/>
          </p:nvSpPr>
          <p:spPr>
            <a:xfrm>
              <a:off x="5964078" y="1439644"/>
              <a:ext cx="697627" cy="646331"/>
            </a:xfrm>
            <a:prstGeom prst="rect">
              <a:avLst/>
            </a:prstGeom>
            <a:noFill/>
          </p:spPr>
          <p:txBody>
            <a:bodyPr wrap="none" rtlCol="0">
              <a:spAutoFit/>
            </a:bodyPr>
            <a:lstStyle/>
            <a:p>
              <a:r>
                <a:rPr lang="nl-NL" sz="3600" b="1" smtClean="0"/>
                <a:t>F1</a:t>
              </a:r>
              <a:endParaRPr lang="nl-NL" sz="3600" b="1"/>
            </a:p>
          </p:txBody>
        </p:sp>
      </p:grpSp>
      <p:sp>
        <p:nvSpPr>
          <p:cNvPr id="16" name="Tekstvak 15"/>
          <p:cNvSpPr txBox="1"/>
          <p:nvPr/>
        </p:nvSpPr>
        <p:spPr>
          <a:xfrm>
            <a:off x="3499095" y="2181910"/>
            <a:ext cx="518091" cy="646331"/>
          </a:xfrm>
          <a:prstGeom prst="rect">
            <a:avLst/>
          </a:prstGeom>
          <a:noFill/>
        </p:spPr>
        <p:txBody>
          <a:bodyPr wrap="none" rtlCol="0">
            <a:spAutoFit/>
          </a:bodyPr>
          <a:lstStyle/>
          <a:p>
            <a:r>
              <a:rPr lang="nl-NL" sz="3600" b="1"/>
              <a:t>X</a:t>
            </a:r>
          </a:p>
        </p:txBody>
      </p:sp>
      <p:sp>
        <p:nvSpPr>
          <p:cNvPr id="21" name="PIJL-RECHTS 20"/>
          <p:cNvSpPr/>
          <p:nvPr/>
        </p:nvSpPr>
        <p:spPr bwMode="auto">
          <a:xfrm>
            <a:off x="5117571" y="2410167"/>
            <a:ext cx="542925" cy="189816"/>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nvGrpSpPr>
          <p:cNvPr id="125" name="Groep 124"/>
          <p:cNvGrpSpPr/>
          <p:nvPr/>
        </p:nvGrpSpPr>
        <p:grpSpPr>
          <a:xfrm>
            <a:off x="616528" y="5490478"/>
            <a:ext cx="7910945" cy="990600"/>
            <a:chOff x="717067" y="4791075"/>
            <a:chExt cx="7910945" cy="990600"/>
          </a:xfrm>
        </p:grpSpPr>
        <p:cxnSp>
          <p:nvCxnSpPr>
            <p:cNvPr id="30" name="Rechte verbindingslijn 29"/>
            <p:cNvCxnSpPr/>
            <p:nvPr/>
          </p:nvCxnSpPr>
          <p:spPr bwMode="auto">
            <a:xfrm flipH="1">
              <a:off x="7170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p:cNvCxnSpPr/>
            <p:nvPr/>
          </p:nvCxnSpPr>
          <p:spPr bwMode="auto">
            <a:xfrm flipH="1">
              <a:off x="8556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25"/>
            <p:cNvCxnSpPr/>
            <p:nvPr/>
          </p:nvCxnSpPr>
          <p:spPr bwMode="auto">
            <a:xfrm>
              <a:off x="717067" y="5286375"/>
              <a:ext cx="0" cy="4953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6"/>
            <p:cNvCxnSpPr/>
            <p:nvPr/>
          </p:nvCxnSpPr>
          <p:spPr bwMode="auto">
            <a:xfrm>
              <a:off x="855612" y="4791075"/>
              <a:ext cx="0" cy="26479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Rechte verbindingslijn 30"/>
            <p:cNvCxnSpPr/>
            <p:nvPr/>
          </p:nvCxnSpPr>
          <p:spPr bwMode="auto">
            <a:xfrm flipH="1">
              <a:off x="11742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echte verbindingslijn 31"/>
            <p:cNvCxnSpPr/>
            <p:nvPr/>
          </p:nvCxnSpPr>
          <p:spPr bwMode="auto">
            <a:xfrm flipH="1">
              <a:off x="13128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32"/>
            <p:cNvCxnSpPr/>
            <p:nvPr/>
          </p:nvCxnSpPr>
          <p:spPr bwMode="auto">
            <a:xfrm>
              <a:off x="1174267" y="4791075"/>
              <a:ext cx="0" cy="56578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33"/>
            <p:cNvCxnSpPr/>
            <p:nvPr/>
          </p:nvCxnSpPr>
          <p:spPr bwMode="auto">
            <a:xfrm>
              <a:off x="1312812"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34"/>
            <p:cNvCxnSpPr/>
            <p:nvPr/>
          </p:nvCxnSpPr>
          <p:spPr bwMode="auto">
            <a:xfrm flipH="1">
              <a:off x="16314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echte verbindingslijn 35"/>
            <p:cNvCxnSpPr/>
            <p:nvPr/>
          </p:nvCxnSpPr>
          <p:spPr bwMode="auto">
            <a:xfrm flipH="1">
              <a:off x="17700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echte verbindingslijn 36"/>
            <p:cNvCxnSpPr/>
            <p:nvPr/>
          </p:nvCxnSpPr>
          <p:spPr bwMode="auto">
            <a:xfrm>
              <a:off x="1631467" y="5273040"/>
              <a:ext cx="0" cy="5086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echte verbindingslijn 37"/>
            <p:cNvCxnSpPr/>
            <p:nvPr/>
          </p:nvCxnSpPr>
          <p:spPr bwMode="auto">
            <a:xfrm>
              <a:off x="1770012" y="4964430"/>
              <a:ext cx="0" cy="67056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38"/>
            <p:cNvCxnSpPr/>
            <p:nvPr/>
          </p:nvCxnSpPr>
          <p:spPr bwMode="auto">
            <a:xfrm flipH="1">
              <a:off x="20886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echte verbindingslijn 39"/>
            <p:cNvCxnSpPr/>
            <p:nvPr/>
          </p:nvCxnSpPr>
          <p:spPr bwMode="auto">
            <a:xfrm flipH="1">
              <a:off x="22272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Rechte verbindingslijn 40"/>
            <p:cNvCxnSpPr/>
            <p:nvPr/>
          </p:nvCxnSpPr>
          <p:spPr bwMode="auto">
            <a:xfrm>
              <a:off x="2088667"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echte verbindingslijn 41"/>
            <p:cNvCxnSpPr/>
            <p:nvPr/>
          </p:nvCxnSpPr>
          <p:spPr bwMode="auto">
            <a:xfrm>
              <a:off x="2227212" y="4791075"/>
              <a:ext cx="0" cy="34099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Rechte verbindingslijn 42"/>
            <p:cNvCxnSpPr/>
            <p:nvPr/>
          </p:nvCxnSpPr>
          <p:spPr bwMode="auto">
            <a:xfrm flipH="1">
              <a:off x="25458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Rechte verbindingslijn 43"/>
            <p:cNvCxnSpPr/>
            <p:nvPr/>
          </p:nvCxnSpPr>
          <p:spPr bwMode="auto">
            <a:xfrm flipH="1">
              <a:off x="26844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Rechte verbindingslijn 44"/>
            <p:cNvCxnSpPr/>
            <p:nvPr/>
          </p:nvCxnSpPr>
          <p:spPr bwMode="auto">
            <a:xfrm>
              <a:off x="2545867"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chte verbindingslijn 45"/>
            <p:cNvCxnSpPr/>
            <p:nvPr/>
          </p:nvCxnSpPr>
          <p:spPr bwMode="auto">
            <a:xfrm>
              <a:off x="2684412"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Rechte verbindingslijn 46"/>
            <p:cNvCxnSpPr/>
            <p:nvPr/>
          </p:nvCxnSpPr>
          <p:spPr bwMode="auto">
            <a:xfrm flipH="1">
              <a:off x="30030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Rechte verbindingslijn 47"/>
            <p:cNvCxnSpPr/>
            <p:nvPr/>
          </p:nvCxnSpPr>
          <p:spPr bwMode="auto">
            <a:xfrm flipH="1">
              <a:off x="31416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Rechte verbindingslijn 48"/>
            <p:cNvCxnSpPr/>
            <p:nvPr/>
          </p:nvCxnSpPr>
          <p:spPr bwMode="auto">
            <a:xfrm>
              <a:off x="3003067" y="4791075"/>
              <a:ext cx="0" cy="8743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Rechte verbindingslijn 49"/>
            <p:cNvCxnSpPr/>
            <p:nvPr/>
          </p:nvCxnSpPr>
          <p:spPr bwMode="auto">
            <a:xfrm>
              <a:off x="3141612" y="5286375"/>
              <a:ext cx="0" cy="4953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Rechte verbindingslijn 50"/>
            <p:cNvCxnSpPr/>
            <p:nvPr/>
          </p:nvCxnSpPr>
          <p:spPr bwMode="auto">
            <a:xfrm flipH="1">
              <a:off x="34602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Rechte verbindingslijn 51"/>
            <p:cNvCxnSpPr/>
            <p:nvPr/>
          </p:nvCxnSpPr>
          <p:spPr bwMode="auto">
            <a:xfrm flipH="1">
              <a:off x="35988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Rechte verbindingslijn 52"/>
            <p:cNvCxnSpPr/>
            <p:nvPr/>
          </p:nvCxnSpPr>
          <p:spPr bwMode="auto">
            <a:xfrm>
              <a:off x="3460267" y="4791075"/>
              <a:ext cx="0" cy="2647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53"/>
            <p:cNvCxnSpPr/>
            <p:nvPr/>
          </p:nvCxnSpPr>
          <p:spPr bwMode="auto">
            <a:xfrm>
              <a:off x="3598812" y="4923472"/>
              <a:ext cx="0" cy="8582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54"/>
            <p:cNvCxnSpPr/>
            <p:nvPr/>
          </p:nvCxnSpPr>
          <p:spPr bwMode="auto">
            <a:xfrm flipH="1">
              <a:off x="39174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55"/>
            <p:cNvCxnSpPr/>
            <p:nvPr/>
          </p:nvCxnSpPr>
          <p:spPr bwMode="auto">
            <a:xfrm flipH="1">
              <a:off x="40560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Rechte verbindingslijn 56"/>
            <p:cNvCxnSpPr/>
            <p:nvPr/>
          </p:nvCxnSpPr>
          <p:spPr bwMode="auto">
            <a:xfrm>
              <a:off x="3917467" y="5414010"/>
              <a:ext cx="0" cy="3676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Rechte verbindingslijn 57"/>
            <p:cNvCxnSpPr/>
            <p:nvPr/>
          </p:nvCxnSpPr>
          <p:spPr bwMode="auto">
            <a:xfrm>
              <a:off x="4056012" y="5055870"/>
              <a:ext cx="0" cy="72580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Rechte verbindingslijn 58"/>
            <p:cNvCxnSpPr/>
            <p:nvPr/>
          </p:nvCxnSpPr>
          <p:spPr bwMode="auto">
            <a:xfrm flipH="1">
              <a:off x="43746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p:nvPr/>
          </p:nvCxnSpPr>
          <p:spPr bwMode="auto">
            <a:xfrm flipH="1">
              <a:off x="45132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60"/>
            <p:cNvCxnSpPr/>
            <p:nvPr/>
          </p:nvCxnSpPr>
          <p:spPr bwMode="auto">
            <a:xfrm>
              <a:off x="4374667" y="4791075"/>
              <a:ext cx="0" cy="80676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Rechte verbindingslijn 61"/>
            <p:cNvCxnSpPr/>
            <p:nvPr/>
          </p:nvCxnSpPr>
          <p:spPr bwMode="auto">
            <a:xfrm>
              <a:off x="4513212"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Rechte verbindingslijn 62"/>
            <p:cNvCxnSpPr/>
            <p:nvPr/>
          </p:nvCxnSpPr>
          <p:spPr bwMode="auto">
            <a:xfrm flipH="1">
              <a:off x="48318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Rechte verbindingslijn 63"/>
            <p:cNvCxnSpPr/>
            <p:nvPr/>
          </p:nvCxnSpPr>
          <p:spPr bwMode="auto">
            <a:xfrm flipH="1">
              <a:off x="49704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Rechte verbindingslijn 64"/>
            <p:cNvCxnSpPr/>
            <p:nvPr/>
          </p:nvCxnSpPr>
          <p:spPr bwMode="auto">
            <a:xfrm>
              <a:off x="4831867" y="5418772"/>
              <a:ext cx="0" cy="3629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p:cNvCxnSpPr/>
            <p:nvPr/>
          </p:nvCxnSpPr>
          <p:spPr bwMode="auto">
            <a:xfrm>
              <a:off x="4970412" y="4791075"/>
              <a:ext cx="0" cy="561498"/>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Rechte verbindingslijn 66"/>
            <p:cNvCxnSpPr/>
            <p:nvPr/>
          </p:nvCxnSpPr>
          <p:spPr bwMode="auto">
            <a:xfrm flipH="1">
              <a:off x="52890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Rechte verbindingslijn 67"/>
            <p:cNvCxnSpPr/>
            <p:nvPr/>
          </p:nvCxnSpPr>
          <p:spPr bwMode="auto">
            <a:xfrm flipH="1">
              <a:off x="54276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Rechte verbindingslijn 68"/>
            <p:cNvCxnSpPr/>
            <p:nvPr/>
          </p:nvCxnSpPr>
          <p:spPr bwMode="auto">
            <a:xfrm>
              <a:off x="5289067" y="4964430"/>
              <a:ext cx="0" cy="81724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Rechte verbindingslijn 69"/>
            <p:cNvCxnSpPr/>
            <p:nvPr/>
          </p:nvCxnSpPr>
          <p:spPr bwMode="auto">
            <a:xfrm>
              <a:off x="5427612" y="4791075"/>
              <a:ext cx="0" cy="62293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70"/>
            <p:cNvCxnSpPr/>
            <p:nvPr/>
          </p:nvCxnSpPr>
          <p:spPr bwMode="auto">
            <a:xfrm flipH="1">
              <a:off x="57462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71"/>
            <p:cNvCxnSpPr/>
            <p:nvPr/>
          </p:nvCxnSpPr>
          <p:spPr bwMode="auto">
            <a:xfrm flipH="1">
              <a:off x="58848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Rechte verbindingslijn 72"/>
            <p:cNvCxnSpPr/>
            <p:nvPr/>
          </p:nvCxnSpPr>
          <p:spPr bwMode="auto">
            <a:xfrm>
              <a:off x="5746267" y="4791075"/>
              <a:ext cx="0" cy="3409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Rechte verbindingslijn 73"/>
            <p:cNvCxnSpPr/>
            <p:nvPr/>
          </p:nvCxnSpPr>
          <p:spPr bwMode="auto">
            <a:xfrm>
              <a:off x="5884812" y="5418772"/>
              <a:ext cx="0" cy="3629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Rechte verbindingslijn 74"/>
            <p:cNvCxnSpPr/>
            <p:nvPr/>
          </p:nvCxnSpPr>
          <p:spPr bwMode="auto">
            <a:xfrm flipH="1">
              <a:off x="62034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Rechte verbindingslijn 75"/>
            <p:cNvCxnSpPr/>
            <p:nvPr/>
          </p:nvCxnSpPr>
          <p:spPr bwMode="auto">
            <a:xfrm flipH="1">
              <a:off x="63420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Rechte verbindingslijn 76"/>
            <p:cNvCxnSpPr/>
            <p:nvPr/>
          </p:nvCxnSpPr>
          <p:spPr bwMode="auto">
            <a:xfrm>
              <a:off x="6203467" y="5634990"/>
              <a:ext cx="0" cy="14668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Rechte verbindingslijn 77"/>
            <p:cNvCxnSpPr/>
            <p:nvPr/>
          </p:nvCxnSpPr>
          <p:spPr bwMode="auto">
            <a:xfrm>
              <a:off x="6342012"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Rechte verbindingslijn 78"/>
            <p:cNvCxnSpPr/>
            <p:nvPr/>
          </p:nvCxnSpPr>
          <p:spPr bwMode="auto">
            <a:xfrm flipH="1">
              <a:off x="66606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Rechte verbindingslijn 79"/>
            <p:cNvCxnSpPr/>
            <p:nvPr/>
          </p:nvCxnSpPr>
          <p:spPr bwMode="auto">
            <a:xfrm flipH="1">
              <a:off x="67992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Rechte verbindingslijn 80"/>
            <p:cNvCxnSpPr/>
            <p:nvPr/>
          </p:nvCxnSpPr>
          <p:spPr bwMode="auto">
            <a:xfrm>
              <a:off x="6660667" y="4791075"/>
              <a:ext cx="0" cy="3409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Rechte verbindingslijn 81"/>
            <p:cNvCxnSpPr/>
            <p:nvPr/>
          </p:nvCxnSpPr>
          <p:spPr bwMode="auto">
            <a:xfrm>
              <a:off x="6799212" y="4791075"/>
              <a:ext cx="0" cy="77738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Rechte verbindingslijn 82"/>
            <p:cNvCxnSpPr/>
            <p:nvPr/>
          </p:nvCxnSpPr>
          <p:spPr bwMode="auto">
            <a:xfrm flipH="1">
              <a:off x="71178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Rechte verbindingslijn 83"/>
            <p:cNvCxnSpPr/>
            <p:nvPr/>
          </p:nvCxnSpPr>
          <p:spPr bwMode="auto">
            <a:xfrm flipH="1">
              <a:off x="72564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Rechte verbindingslijn 84"/>
            <p:cNvCxnSpPr/>
            <p:nvPr/>
          </p:nvCxnSpPr>
          <p:spPr bwMode="auto">
            <a:xfrm>
              <a:off x="7117867" y="5055870"/>
              <a:ext cx="0" cy="72580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echte verbindingslijn 85"/>
            <p:cNvCxnSpPr/>
            <p:nvPr/>
          </p:nvCxnSpPr>
          <p:spPr bwMode="auto">
            <a:xfrm>
              <a:off x="7256412" y="4791075"/>
              <a:ext cx="0" cy="50863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Rechte verbindingslijn 86"/>
            <p:cNvCxnSpPr/>
            <p:nvPr/>
          </p:nvCxnSpPr>
          <p:spPr bwMode="auto">
            <a:xfrm flipH="1">
              <a:off x="75750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echte verbindingslijn 87"/>
            <p:cNvCxnSpPr/>
            <p:nvPr/>
          </p:nvCxnSpPr>
          <p:spPr bwMode="auto">
            <a:xfrm flipH="1">
              <a:off x="77136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echte verbindingslijn 88"/>
            <p:cNvCxnSpPr/>
            <p:nvPr/>
          </p:nvCxnSpPr>
          <p:spPr bwMode="auto">
            <a:xfrm>
              <a:off x="7575067" y="4791075"/>
              <a:ext cx="0" cy="40338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89"/>
            <p:cNvCxnSpPr/>
            <p:nvPr/>
          </p:nvCxnSpPr>
          <p:spPr bwMode="auto">
            <a:xfrm>
              <a:off x="7713612"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Rechte verbindingslijn 90"/>
            <p:cNvCxnSpPr/>
            <p:nvPr/>
          </p:nvCxnSpPr>
          <p:spPr bwMode="auto">
            <a:xfrm flipH="1">
              <a:off x="80322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Rechte verbindingslijn 91"/>
            <p:cNvCxnSpPr/>
            <p:nvPr/>
          </p:nvCxnSpPr>
          <p:spPr bwMode="auto">
            <a:xfrm flipH="1">
              <a:off x="81708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Rechte verbindingslijn 92"/>
            <p:cNvCxnSpPr/>
            <p:nvPr/>
          </p:nvCxnSpPr>
          <p:spPr bwMode="auto">
            <a:xfrm>
              <a:off x="8032267"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94"/>
            <p:cNvCxnSpPr/>
            <p:nvPr/>
          </p:nvCxnSpPr>
          <p:spPr bwMode="auto">
            <a:xfrm flipH="1">
              <a:off x="8489467" y="4791075"/>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95"/>
            <p:cNvCxnSpPr/>
            <p:nvPr/>
          </p:nvCxnSpPr>
          <p:spPr bwMode="auto">
            <a:xfrm flipH="1">
              <a:off x="8628012" y="4791075"/>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96"/>
            <p:cNvCxnSpPr/>
            <p:nvPr/>
          </p:nvCxnSpPr>
          <p:spPr bwMode="auto">
            <a:xfrm>
              <a:off x="8489467" y="4791075"/>
              <a:ext cx="0" cy="77738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97"/>
            <p:cNvCxnSpPr/>
            <p:nvPr/>
          </p:nvCxnSpPr>
          <p:spPr bwMode="auto">
            <a:xfrm>
              <a:off x="8628012" y="4791075"/>
              <a:ext cx="0" cy="38869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4" name="Linkeraccolade 123"/>
          <p:cNvSpPr/>
          <p:nvPr/>
        </p:nvSpPr>
        <p:spPr bwMode="auto">
          <a:xfrm rot="5400000">
            <a:off x="4226145" y="901009"/>
            <a:ext cx="691710" cy="8102435"/>
          </a:xfrm>
          <a:prstGeom prst="leftBrace">
            <a:avLst>
              <a:gd name="adj1" fmla="val 56970"/>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26" name="PIJL-RECHTS 125"/>
          <p:cNvSpPr/>
          <p:nvPr/>
        </p:nvSpPr>
        <p:spPr bwMode="auto">
          <a:xfrm rot="8855291" flipV="1">
            <a:off x="4605521" y="3419087"/>
            <a:ext cx="1297739" cy="214518"/>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27" name="Tekstvak 126"/>
          <p:cNvSpPr txBox="1"/>
          <p:nvPr/>
        </p:nvSpPr>
        <p:spPr>
          <a:xfrm>
            <a:off x="5414962" y="3430553"/>
            <a:ext cx="1072730" cy="461665"/>
          </a:xfrm>
          <a:prstGeom prst="rect">
            <a:avLst/>
          </a:prstGeom>
          <a:noFill/>
        </p:spPr>
        <p:txBody>
          <a:bodyPr wrap="none" rtlCol="0">
            <a:spAutoFit/>
          </a:bodyPr>
          <a:lstStyle/>
          <a:p>
            <a:r>
              <a:rPr lang="nl-NL" smtClean="0"/>
              <a:t>Selfing</a:t>
            </a:r>
            <a:endParaRPr lang="nl-NL"/>
          </a:p>
        </p:txBody>
      </p:sp>
      <p:sp>
        <p:nvSpPr>
          <p:cNvPr id="128" name="Tekstvak 127"/>
          <p:cNvSpPr txBox="1"/>
          <p:nvPr/>
        </p:nvSpPr>
        <p:spPr>
          <a:xfrm>
            <a:off x="3458554" y="4052074"/>
            <a:ext cx="2226892" cy="461665"/>
          </a:xfrm>
          <a:prstGeom prst="rect">
            <a:avLst/>
          </a:prstGeom>
          <a:noFill/>
        </p:spPr>
        <p:txBody>
          <a:bodyPr wrap="none" rtlCol="0">
            <a:spAutoFit/>
          </a:bodyPr>
          <a:lstStyle/>
          <a:p>
            <a:r>
              <a:rPr lang="nl-NL" smtClean="0"/>
              <a:t>F1S1 population</a:t>
            </a:r>
            <a:endParaRPr lang="nl-NL"/>
          </a:p>
        </p:txBody>
      </p:sp>
      <p:sp>
        <p:nvSpPr>
          <p:cNvPr id="129" name="Tekstvak 128"/>
          <p:cNvSpPr txBox="1"/>
          <p:nvPr/>
        </p:nvSpPr>
        <p:spPr>
          <a:xfrm>
            <a:off x="4749275" y="1855142"/>
            <a:ext cx="1279517" cy="461665"/>
          </a:xfrm>
          <a:prstGeom prst="rect">
            <a:avLst/>
          </a:prstGeom>
          <a:noFill/>
        </p:spPr>
        <p:txBody>
          <a:bodyPr wrap="none" rtlCol="0">
            <a:spAutoFit/>
          </a:bodyPr>
          <a:lstStyle/>
          <a:p>
            <a:r>
              <a:rPr lang="nl-NL" smtClean="0"/>
              <a:t>Crossing</a:t>
            </a:r>
            <a:endParaRPr lang="nl-NL"/>
          </a:p>
        </p:txBody>
      </p:sp>
    </p:spTree>
    <p:extLst>
      <p:ext uri="{BB962C8B-B14F-4D97-AF65-F5344CB8AC3E}">
        <p14:creationId xmlns:p14="http://schemas.microsoft.com/office/powerpoint/2010/main" val="3395950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Mapping a trait</a:t>
            </a:r>
          </a:p>
        </p:txBody>
      </p:sp>
      <p:cxnSp>
        <p:nvCxnSpPr>
          <p:cNvPr id="30" name="Rechte verbindingslijn 29"/>
          <p:cNvCxnSpPr/>
          <p:nvPr/>
        </p:nvCxnSpPr>
        <p:spPr bwMode="auto">
          <a:xfrm flipH="1">
            <a:off x="77216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p:cNvCxnSpPr/>
          <p:nvPr/>
        </p:nvCxnSpPr>
        <p:spPr bwMode="auto">
          <a:xfrm flipH="1">
            <a:off x="90798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25"/>
          <p:cNvCxnSpPr/>
          <p:nvPr/>
        </p:nvCxnSpPr>
        <p:spPr bwMode="auto">
          <a:xfrm>
            <a:off x="772161" y="2673497"/>
            <a:ext cx="0" cy="5534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6"/>
          <p:cNvCxnSpPr/>
          <p:nvPr/>
        </p:nvCxnSpPr>
        <p:spPr bwMode="auto">
          <a:xfrm>
            <a:off x="907980" y="2236300"/>
            <a:ext cx="0" cy="24098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Rechte verbindingslijn 30"/>
          <p:cNvCxnSpPr/>
          <p:nvPr/>
        </p:nvCxnSpPr>
        <p:spPr bwMode="auto">
          <a:xfrm flipH="1">
            <a:off x="122036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echte verbindingslijn 31"/>
          <p:cNvCxnSpPr/>
          <p:nvPr/>
        </p:nvCxnSpPr>
        <p:spPr bwMode="auto">
          <a:xfrm flipH="1">
            <a:off x="135618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32"/>
          <p:cNvCxnSpPr/>
          <p:nvPr/>
        </p:nvCxnSpPr>
        <p:spPr bwMode="auto">
          <a:xfrm>
            <a:off x="1220366" y="2236300"/>
            <a:ext cx="0" cy="62769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33"/>
          <p:cNvCxnSpPr/>
          <p:nvPr/>
        </p:nvCxnSpPr>
        <p:spPr bwMode="auto">
          <a:xfrm>
            <a:off x="135618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34"/>
          <p:cNvCxnSpPr/>
          <p:nvPr/>
        </p:nvCxnSpPr>
        <p:spPr bwMode="auto">
          <a:xfrm flipH="1">
            <a:off x="166857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echte verbindingslijn 35"/>
          <p:cNvCxnSpPr/>
          <p:nvPr/>
        </p:nvCxnSpPr>
        <p:spPr bwMode="auto">
          <a:xfrm flipH="1">
            <a:off x="180439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echte verbindingslijn 36"/>
          <p:cNvCxnSpPr/>
          <p:nvPr/>
        </p:nvCxnSpPr>
        <p:spPr bwMode="auto">
          <a:xfrm>
            <a:off x="1668572" y="2718265"/>
            <a:ext cx="0" cy="5086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echte verbindingslijn 37"/>
          <p:cNvCxnSpPr/>
          <p:nvPr/>
        </p:nvCxnSpPr>
        <p:spPr bwMode="auto">
          <a:xfrm>
            <a:off x="1804391" y="2409655"/>
            <a:ext cx="0" cy="67056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38"/>
          <p:cNvCxnSpPr/>
          <p:nvPr/>
        </p:nvCxnSpPr>
        <p:spPr bwMode="auto">
          <a:xfrm flipH="1">
            <a:off x="211677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echte verbindingslijn 39"/>
          <p:cNvCxnSpPr/>
          <p:nvPr/>
        </p:nvCxnSpPr>
        <p:spPr bwMode="auto">
          <a:xfrm flipH="1">
            <a:off x="225259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Rechte verbindingslijn 40"/>
          <p:cNvCxnSpPr/>
          <p:nvPr/>
        </p:nvCxnSpPr>
        <p:spPr bwMode="auto">
          <a:xfrm>
            <a:off x="211677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echte verbindingslijn 41"/>
          <p:cNvCxnSpPr/>
          <p:nvPr/>
        </p:nvCxnSpPr>
        <p:spPr bwMode="auto">
          <a:xfrm>
            <a:off x="2252597" y="2236300"/>
            <a:ext cx="0" cy="313848"/>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Rechte verbindingslijn 42"/>
          <p:cNvCxnSpPr/>
          <p:nvPr/>
        </p:nvCxnSpPr>
        <p:spPr bwMode="auto">
          <a:xfrm flipH="1">
            <a:off x="256498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Rechte verbindingslijn 43"/>
          <p:cNvCxnSpPr/>
          <p:nvPr/>
        </p:nvCxnSpPr>
        <p:spPr bwMode="auto">
          <a:xfrm flipH="1">
            <a:off x="270080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Rechte verbindingslijn 44"/>
          <p:cNvCxnSpPr/>
          <p:nvPr/>
        </p:nvCxnSpPr>
        <p:spPr bwMode="auto">
          <a:xfrm>
            <a:off x="256498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chte verbindingslijn 45"/>
          <p:cNvCxnSpPr/>
          <p:nvPr/>
        </p:nvCxnSpPr>
        <p:spPr bwMode="auto">
          <a:xfrm>
            <a:off x="270080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Rechte verbindingslijn 46"/>
          <p:cNvCxnSpPr/>
          <p:nvPr/>
        </p:nvCxnSpPr>
        <p:spPr bwMode="auto">
          <a:xfrm flipH="1">
            <a:off x="301318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Rechte verbindingslijn 47"/>
          <p:cNvCxnSpPr/>
          <p:nvPr/>
        </p:nvCxnSpPr>
        <p:spPr bwMode="auto">
          <a:xfrm flipH="1">
            <a:off x="314900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Rechte verbindingslijn 48"/>
          <p:cNvCxnSpPr/>
          <p:nvPr/>
        </p:nvCxnSpPr>
        <p:spPr bwMode="auto">
          <a:xfrm>
            <a:off x="3013188" y="2236300"/>
            <a:ext cx="0" cy="8743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Rechte verbindingslijn 49"/>
          <p:cNvCxnSpPr/>
          <p:nvPr/>
        </p:nvCxnSpPr>
        <p:spPr bwMode="auto">
          <a:xfrm>
            <a:off x="3149008" y="2673497"/>
            <a:ext cx="0" cy="5534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Rechte verbindingslijn 50"/>
          <p:cNvCxnSpPr/>
          <p:nvPr/>
        </p:nvCxnSpPr>
        <p:spPr bwMode="auto">
          <a:xfrm flipH="1">
            <a:off x="346139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Rechte verbindingslijn 51"/>
          <p:cNvCxnSpPr/>
          <p:nvPr/>
        </p:nvCxnSpPr>
        <p:spPr bwMode="auto">
          <a:xfrm flipH="1">
            <a:off x="359721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Rechte verbindingslijn 52"/>
          <p:cNvCxnSpPr/>
          <p:nvPr/>
        </p:nvCxnSpPr>
        <p:spPr bwMode="auto">
          <a:xfrm>
            <a:off x="3461394" y="2236300"/>
            <a:ext cx="0" cy="2647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53"/>
          <p:cNvCxnSpPr/>
          <p:nvPr/>
        </p:nvCxnSpPr>
        <p:spPr bwMode="auto">
          <a:xfrm>
            <a:off x="3597213" y="2368697"/>
            <a:ext cx="0" cy="8582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54"/>
          <p:cNvCxnSpPr/>
          <p:nvPr/>
        </p:nvCxnSpPr>
        <p:spPr bwMode="auto">
          <a:xfrm flipH="1">
            <a:off x="3909599"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55"/>
          <p:cNvCxnSpPr/>
          <p:nvPr/>
        </p:nvCxnSpPr>
        <p:spPr bwMode="auto">
          <a:xfrm flipH="1">
            <a:off x="404541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Rechte verbindingslijn 56"/>
          <p:cNvCxnSpPr/>
          <p:nvPr/>
        </p:nvCxnSpPr>
        <p:spPr bwMode="auto">
          <a:xfrm>
            <a:off x="3909599" y="2859235"/>
            <a:ext cx="0" cy="3676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Rechte verbindingslijn 57"/>
          <p:cNvCxnSpPr/>
          <p:nvPr/>
        </p:nvCxnSpPr>
        <p:spPr bwMode="auto">
          <a:xfrm>
            <a:off x="4045419" y="2550148"/>
            <a:ext cx="0" cy="67675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Rechte verbindingslijn 58"/>
          <p:cNvCxnSpPr/>
          <p:nvPr/>
        </p:nvCxnSpPr>
        <p:spPr bwMode="auto">
          <a:xfrm flipH="1">
            <a:off x="435780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p:nvPr/>
        </p:nvCxnSpPr>
        <p:spPr bwMode="auto">
          <a:xfrm flipH="1">
            <a:off x="4493624"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60"/>
          <p:cNvCxnSpPr/>
          <p:nvPr/>
        </p:nvCxnSpPr>
        <p:spPr bwMode="auto">
          <a:xfrm>
            <a:off x="4357805" y="2236300"/>
            <a:ext cx="0" cy="80676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Rechte verbindingslijn 61"/>
          <p:cNvCxnSpPr/>
          <p:nvPr/>
        </p:nvCxnSpPr>
        <p:spPr bwMode="auto">
          <a:xfrm>
            <a:off x="449362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Rechte verbindingslijn 62"/>
          <p:cNvCxnSpPr/>
          <p:nvPr/>
        </p:nvCxnSpPr>
        <p:spPr bwMode="auto">
          <a:xfrm flipH="1">
            <a:off x="4806010"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Rechte verbindingslijn 63"/>
          <p:cNvCxnSpPr/>
          <p:nvPr/>
        </p:nvCxnSpPr>
        <p:spPr bwMode="auto">
          <a:xfrm flipH="1">
            <a:off x="494182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Rechte verbindingslijn 64"/>
          <p:cNvCxnSpPr/>
          <p:nvPr/>
        </p:nvCxnSpPr>
        <p:spPr bwMode="auto">
          <a:xfrm>
            <a:off x="4806010" y="2863997"/>
            <a:ext cx="0" cy="3629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p:cNvCxnSpPr/>
          <p:nvPr/>
        </p:nvCxnSpPr>
        <p:spPr bwMode="auto">
          <a:xfrm>
            <a:off x="4941829"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Rechte verbindingslijn 66"/>
          <p:cNvCxnSpPr/>
          <p:nvPr/>
        </p:nvCxnSpPr>
        <p:spPr bwMode="auto">
          <a:xfrm flipH="1">
            <a:off x="525421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Rechte verbindingslijn 67"/>
          <p:cNvCxnSpPr/>
          <p:nvPr/>
        </p:nvCxnSpPr>
        <p:spPr bwMode="auto">
          <a:xfrm flipH="1">
            <a:off x="5390035"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Rechte verbindingslijn 68"/>
          <p:cNvCxnSpPr/>
          <p:nvPr/>
        </p:nvCxnSpPr>
        <p:spPr bwMode="auto">
          <a:xfrm>
            <a:off x="5254215" y="2409655"/>
            <a:ext cx="0" cy="81724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Rechte verbindingslijn 69"/>
          <p:cNvCxnSpPr/>
          <p:nvPr/>
        </p:nvCxnSpPr>
        <p:spPr bwMode="auto">
          <a:xfrm>
            <a:off x="5390035" y="2236300"/>
            <a:ext cx="0" cy="62293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70"/>
          <p:cNvCxnSpPr/>
          <p:nvPr/>
        </p:nvCxnSpPr>
        <p:spPr bwMode="auto">
          <a:xfrm flipH="1">
            <a:off x="570242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71"/>
          <p:cNvCxnSpPr/>
          <p:nvPr/>
        </p:nvCxnSpPr>
        <p:spPr bwMode="auto">
          <a:xfrm flipH="1">
            <a:off x="583824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Rechte verbindingslijn 72"/>
          <p:cNvCxnSpPr/>
          <p:nvPr/>
        </p:nvCxnSpPr>
        <p:spPr bwMode="auto">
          <a:xfrm>
            <a:off x="5702421" y="2236300"/>
            <a:ext cx="0" cy="24098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Rechte verbindingslijn 73"/>
          <p:cNvCxnSpPr/>
          <p:nvPr/>
        </p:nvCxnSpPr>
        <p:spPr bwMode="auto">
          <a:xfrm>
            <a:off x="5838240" y="2863997"/>
            <a:ext cx="0" cy="3629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Rechte verbindingslijn 74"/>
          <p:cNvCxnSpPr/>
          <p:nvPr/>
        </p:nvCxnSpPr>
        <p:spPr bwMode="auto">
          <a:xfrm flipH="1">
            <a:off x="615062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Rechte verbindingslijn 75"/>
          <p:cNvCxnSpPr/>
          <p:nvPr/>
        </p:nvCxnSpPr>
        <p:spPr bwMode="auto">
          <a:xfrm flipH="1">
            <a:off x="628644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Rechte verbindingslijn 76"/>
          <p:cNvCxnSpPr/>
          <p:nvPr/>
        </p:nvCxnSpPr>
        <p:spPr bwMode="auto">
          <a:xfrm>
            <a:off x="6150626" y="3080215"/>
            <a:ext cx="0" cy="14668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Rechte verbindingslijn 77"/>
          <p:cNvCxnSpPr/>
          <p:nvPr/>
        </p:nvCxnSpPr>
        <p:spPr bwMode="auto">
          <a:xfrm>
            <a:off x="628644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Rechte verbindingslijn 78"/>
          <p:cNvCxnSpPr/>
          <p:nvPr/>
        </p:nvCxnSpPr>
        <p:spPr bwMode="auto">
          <a:xfrm flipH="1">
            <a:off x="659883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Rechte verbindingslijn 79"/>
          <p:cNvCxnSpPr/>
          <p:nvPr/>
        </p:nvCxnSpPr>
        <p:spPr bwMode="auto">
          <a:xfrm flipH="1">
            <a:off x="673465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Rechte verbindingslijn 80"/>
          <p:cNvCxnSpPr/>
          <p:nvPr/>
        </p:nvCxnSpPr>
        <p:spPr bwMode="auto">
          <a:xfrm>
            <a:off x="6598832" y="2236300"/>
            <a:ext cx="0" cy="4819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Rechte verbindingslijn 81"/>
          <p:cNvCxnSpPr/>
          <p:nvPr/>
        </p:nvCxnSpPr>
        <p:spPr bwMode="auto">
          <a:xfrm>
            <a:off x="6734651" y="2236300"/>
            <a:ext cx="0" cy="77738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Rechte verbindingslijn 82"/>
          <p:cNvCxnSpPr/>
          <p:nvPr/>
        </p:nvCxnSpPr>
        <p:spPr bwMode="auto">
          <a:xfrm flipH="1">
            <a:off x="704703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Rechte verbindingslijn 83"/>
          <p:cNvCxnSpPr/>
          <p:nvPr/>
        </p:nvCxnSpPr>
        <p:spPr bwMode="auto">
          <a:xfrm flipH="1">
            <a:off x="718285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Rechte verbindingslijn 84"/>
          <p:cNvCxnSpPr/>
          <p:nvPr/>
        </p:nvCxnSpPr>
        <p:spPr bwMode="auto">
          <a:xfrm>
            <a:off x="7047037" y="2501095"/>
            <a:ext cx="0" cy="72580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echte verbindingslijn 85"/>
          <p:cNvCxnSpPr/>
          <p:nvPr/>
        </p:nvCxnSpPr>
        <p:spPr bwMode="auto">
          <a:xfrm>
            <a:off x="7182857" y="2236300"/>
            <a:ext cx="0" cy="43719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Rechte verbindingslijn 86"/>
          <p:cNvCxnSpPr/>
          <p:nvPr/>
        </p:nvCxnSpPr>
        <p:spPr bwMode="auto">
          <a:xfrm flipH="1">
            <a:off x="749524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echte verbindingslijn 87"/>
          <p:cNvCxnSpPr/>
          <p:nvPr/>
        </p:nvCxnSpPr>
        <p:spPr bwMode="auto">
          <a:xfrm flipH="1">
            <a:off x="763106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echte verbindingslijn 88"/>
          <p:cNvCxnSpPr/>
          <p:nvPr/>
        </p:nvCxnSpPr>
        <p:spPr bwMode="auto">
          <a:xfrm>
            <a:off x="7495243" y="2236300"/>
            <a:ext cx="0" cy="6229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89"/>
          <p:cNvCxnSpPr/>
          <p:nvPr/>
        </p:nvCxnSpPr>
        <p:spPr bwMode="auto">
          <a:xfrm>
            <a:off x="763106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Rechte verbindingslijn 90"/>
          <p:cNvCxnSpPr/>
          <p:nvPr/>
        </p:nvCxnSpPr>
        <p:spPr bwMode="auto">
          <a:xfrm flipH="1">
            <a:off x="794344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Rechte verbindingslijn 91"/>
          <p:cNvCxnSpPr/>
          <p:nvPr/>
        </p:nvCxnSpPr>
        <p:spPr bwMode="auto">
          <a:xfrm flipH="1">
            <a:off x="807926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Rechte verbindingslijn 92"/>
          <p:cNvCxnSpPr/>
          <p:nvPr/>
        </p:nvCxnSpPr>
        <p:spPr bwMode="auto">
          <a:xfrm>
            <a:off x="794344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94"/>
          <p:cNvCxnSpPr/>
          <p:nvPr/>
        </p:nvCxnSpPr>
        <p:spPr bwMode="auto">
          <a:xfrm flipH="1">
            <a:off x="839165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95"/>
          <p:cNvCxnSpPr/>
          <p:nvPr/>
        </p:nvCxnSpPr>
        <p:spPr bwMode="auto">
          <a:xfrm flipH="1">
            <a:off x="852747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96"/>
          <p:cNvCxnSpPr/>
          <p:nvPr/>
        </p:nvCxnSpPr>
        <p:spPr bwMode="auto">
          <a:xfrm>
            <a:off x="8391654" y="2236300"/>
            <a:ext cx="0" cy="77738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97"/>
          <p:cNvCxnSpPr/>
          <p:nvPr/>
        </p:nvCxnSpPr>
        <p:spPr bwMode="auto">
          <a:xfrm>
            <a:off x="8527473"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Tekstvak 127"/>
          <p:cNvSpPr txBox="1"/>
          <p:nvPr/>
        </p:nvSpPr>
        <p:spPr>
          <a:xfrm>
            <a:off x="3753507" y="1623070"/>
            <a:ext cx="1636987" cy="461665"/>
          </a:xfrm>
          <a:prstGeom prst="rect">
            <a:avLst/>
          </a:prstGeom>
          <a:noFill/>
        </p:spPr>
        <p:txBody>
          <a:bodyPr wrap="none" rtlCol="0">
            <a:spAutoFit/>
          </a:bodyPr>
          <a:lstStyle/>
          <a:p>
            <a:r>
              <a:rPr lang="nl-NL" smtClean="0"/>
              <a:t>Genotyping</a:t>
            </a:r>
            <a:endParaRPr lang="nl-NL"/>
          </a:p>
        </p:txBody>
      </p:sp>
      <p:cxnSp>
        <p:nvCxnSpPr>
          <p:cNvPr id="4" name="Rechte verbindingslijn 3"/>
          <p:cNvCxnSpPr/>
          <p:nvPr/>
        </p:nvCxnSpPr>
        <p:spPr bwMode="auto">
          <a:xfrm>
            <a:off x="401129" y="2334238"/>
            <a:ext cx="83417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kstvak 17"/>
          <p:cNvSpPr txBox="1"/>
          <p:nvPr/>
        </p:nvSpPr>
        <p:spPr>
          <a:xfrm>
            <a:off x="37992" y="3194537"/>
            <a:ext cx="8984088" cy="2677656"/>
          </a:xfrm>
          <a:prstGeom prst="rect">
            <a:avLst/>
          </a:prstGeom>
          <a:noFill/>
        </p:spPr>
        <p:txBody>
          <a:bodyPr wrap="square" rtlCol="0">
            <a:spAutoFit/>
          </a:bodyPr>
          <a:lstStyle/>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smtClean="0"/>
              <a:t>	b	h	h	h	h	a	a	h	h	b	b	a	b	h	b	h	a	h</a:t>
            </a:r>
          </a:p>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smtClean="0"/>
              <a:t>	b	h	b	h	h	a	h	h	h	b	h	a	b	h	b	h	a	h</a:t>
            </a:r>
          </a:p>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h	h	b	a	h	a	b	b	h	b	h	h	b	h	h	h	a	h</a:t>
            </a:r>
          </a:p>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a	h	h	a	h	h	b	b	h	h	h	h	b	b	a	h	a	a</a:t>
            </a:r>
          </a:p>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a	b	h	a	h	h	b	h	h	a	a	b	b	b	a	b	a	a</a:t>
            </a:r>
          </a:p>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a	b	a	a	h	b	b	h	b	a	a	b	h	h	a	b	a	h</a:t>
            </a:r>
          </a:p>
          <a:p>
            <a:pPr marL="457200" indent="-457200" defTabSz="935038">
              <a:buFont typeface="+mj-lt"/>
              <a:buAutoNum type="arabicParenR"/>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endParaRPr lang="nl-NL"/>
          </a:p>
        </p:txBody>
      </p:sp>
      <p:cxnSp>
        <p:nvCxnSpPr>
          <p:cNvPr id="102" name="Rechte verbindingslijn 101"/>
          <p:cNvCxnSpPr/>
          <p:nvPr/>
        </p:nvCxnSpPr>
        <p:spPr bwMode="auto">
          <a:xfrm>
            <a:off x="401129" y="2445998"/>
            <a:ext cx="83417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Rechte verbindingslijn 102"/>
          <p:cNvCxnSpPr/>
          <p:nvPr/>
        </p:nvCxnSpPr>
        <p:spPr bwMode="auto">
          <a:xfrm>
            <a:off x="401129" y="2598398"/>
            <a:ext cx="83417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Rechte verbindingslijn 103"/>
          <p:cNvCxnSpPr/>
          <p:nvPr/>
        </p:nvCxnSpPr>
        <p:spPr bwMode="auto">
          <a:xfrm>
            <a:off x="401129" y="2781278"/>
            <a:ext cx="83417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Rechte verbindingslijn 104"/>
          <p:cNvCxnSpPr/>
          <p:nvPr/>
        </p:nvCxnSpPr>
        <p:spPr bwMode="auto">
          <a:xfrm>
            <a:off x="401129" y="2953998"/>
            <a:ext cx="83417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Rechte verbindingslijn 105"/>
          <p:cNvCxnSpPr/>
          <p:nvPr/>
        </p:nvCxnSpPr>
        <p:spPr bwMode="auto">
          <a:xfrm>
            <a:off x="401129" y="3147038"/>
            <a:ext cx="834174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976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Mapping a trait</a:t>
            </a:r>
          </a:p>
        </p:txBody>
      </p:sp>
      <p:cxnSp>
        <p:nvCxnSpPr>
          <p:cNvPr id="30" name="Rechte verbindingslijn 29"/>
          <p:cNvCxnSpPr/>
          <p:nvPr/>
        </p:nvCxnSpPr>
        <p:spPr bwMode="auto">
          <a:xfrm flipH="1">
            <a:off x="77216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p:cNvCxnSpPr/>
          <p:nvPr/>
        </p:nvCxnSpPr>
        <p:spPr bwMode="auto">
          <a:xfrm flipH="1">
            <a:off x="90798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25"/>
          <p:cNvCxnSpPr/>
          <p:nvPr/>
        </p:nvCxnSpPr>
        <p:spPr bwMode="auto">
          <a:xfrm>
            <a:off x="772161" y="2673497"/>
            <a:ext cx="0" cy="5534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6"/>
          <p:cNvCxnSpPr/>
          <p:nvPr/>
        </p:nvCxnSpPr>
        <p:spPr bwMode="auto">
          <a:xfrm>
            <a:off x="907980" y="2236300"/>
            <a:ext cx="0" cy="24098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Rechte verbindingslijn 30"/>
          <p:cNvCxnSpPr/>
          <p:nvPr/>
        </p:nvCxnSpPr>
        <p:spPr bwMode="auto">
          <a:xfrm flipH="1">
            <a:off x="122036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echte verbindingslijn 31"/>
          <p:cNvCxnSpPr/>
          <p:nvPr/>
        </p:nvCxnSpPr>
        <p:spPr bwMode="auto">
          <a:xfrm flipH="1">
            <a:off x="135618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32"/>
          <p:cNvCxnSpPr/>
          <p:nvPr/>
        </p:nvCxnSpPr>
        <p:spPr bwMode="auto">
          <a:xfrm>
            <a:off x="1220366" y="2236300"/>
            <a:ext cx="0" cy="62769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33"/>
          <p:cNvCxnSpPr/>
          <p:nvPr/>
        </p:nvCxnSpPr>
        <p:spPr bwMode="auto">
          <a:xfrm>
            <a:off x="135618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34"/>
          <p:cNvCxnSpPr/>
          <p:nvPr/>
        </p:nvCxnSpPr>
        <p:spPr bwMode="auto">
          <a:xfrm flipH="1">
            <a:off x="166857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echte verbindingslijn 35"/>
          <p:cNvCxnSpPr/>
          <p:nvPr/>
        </p:nvCxnSpPr>
        <p:spPr bwMode="auto">
          <a:xfrm flipH="1">
            <a:off x="180439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echte verbindingslijn 36"/>
          <p:cNvCxnSpPr/>
          <p:nvPr/>
        </p:nvCxnSpPr>
        <p:spPr bwMode="auto">
          <a:xfrm>
            <a:off x="1668572" y="2718265"/>
            <a:ext cx="0" cy="5086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echte verbindingslijn 37"/>
          <p:cNvCxnSpPr/>
          <p:nvPr/>
        </p:nvCxnSpPr>
        <p:spPr bwMode="auto">
          <a:xfrm>
            <a:off x="1804391" y="2409655"/>
            <a:ext cx="0" cy="67056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38"/>
          <p:cNvCxnSpPr/>
          <p:nvPr/>
        </p:nvCxnSpPr>
        <p:spPr bwMode="auto">
          <a:xfrm flipH="1">
            <a:off x="211677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echte verbindingslijn 39"/>
          <p:cNvCxnSpPr/>
          <p:nvPr/>
        </p:nvCxnSpPr>
        <p:spPr bwMode="auto">
          <a:xfrm flipH="1">
            <a:off x="225259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Rechte verbindingslijn 40"/>
          <p:cNvCxnSpPr/>
          <p:nvPr/>
        </p:nvCxnSpPr>
        <p:spPr bwMode="auto">
          <a:xfrm>
            <a:off x="211677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echte verbindingslijn 41"/>
          <p:cNvCxnSpPr/>
          <p:nvPr/>
        </p:nvCxnSpPr>
        <p:spPr bwMode="auto">
          <a:xfrm>
            <a:off x="2252597" y="2236300"/>
            <a:ext cx="0" cy="313848"/>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Rechte verbindingslijn 42"/>
          <p:cNvCxnSpPr/>
          <p:nvPr/>
        </p:nvCxnSpPr>
        <p:spPr bwMode="auto">
          <a:xfrm flipH="1">
            <a:off x="256498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Rechte verbindingslijn 43"/>
          <p:cNvCxnSpPr/>
          <p:nvPr/>
        </p:nvCxnSpPr>
        <p:spPr bwMode="auto">
          <a:xfrm flipH="1">
            <a:off x="270080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Rechte verbindingslijn 44"/>
          <p:cNvCxnSpPr/>
          <p:nvPr/>
        </p:nvCxnSpPr>
        <p:spPr bwMode="auto">
          <a:xfrm>
            <a:off x="256498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chte verbindingslijn 45"/>
          <p:cNvCxnSpPr/>
          <p:nvPr/>
        </p:nvCxnSpPr>
        <p:spPr bwMode="auto">
          <a:xfrm>
            <a:off x="270080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Rechte verbindingslijn 46"/>
          <p:cNvCxnSpPr/>
          <p:nvPr/>
        </p:nvCxnSpPr>
        <p:spPr bwMode="auto">
          <a:xfrm flipH="1">
            <a:off x="301318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Rechte verbindingslijn 47"/>
          <p:cNvCxnSpPr/>
          <p:nvPr/>
        </p:nvCxnSpPr>
        <p:spPr bwMode="auto">
          <a:xfrm flipH="1">
            <a:off x="314900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Rechte verbindingslijn 48"/>
          <p:cNvCxnSpPr/>
          <p:nvPr/>
        </p:nvCxnSpPr>
        <p:spPr bwMode="auto">
          <a:xfrm>
            <a:off x="3013188" y="2236300"/>
            <a:ext cx="0" cy="8743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Rechte verbindingslijn 49"/>
          <p:cNvCxnSpPr/>
          <p:nvPr/>
        </p:nvCxnSpPr>
        <p:spPr bwMode="auto">
          <a:xfrm>
            <a:off x="3149008" y="2673497"/>
            <a:ext cx="0" cy="5534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Rechte verbindingslijn 50"/>
          <p:cNvCxnSpPr/>
          <p:nvPr/>
        </p:nvCxnSpPr>
        <p:spPr bwMode="auto">
          <a:xfrm flipH="1">
            <a:off x="346139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Rechte verbindingslijn 51"/>
          <p:cNvCxnSpPr/>
          <p:nvPr/>
        </p:nvCxnSpPr>
        <p:spPr bwMode="auto">
          <a:xfrm flipH="1">
            <a:off x="359721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Rechte verbindingslijn 52"/>
          <p:cNvCxnSpPr/>
          <p:nvPr/>
        </p:nvCxnSpPr>
        <p:spPr bwMode="auto">
          <a:xfrm>
            <a:off x="3461394" y="2236300"/>
            <a:ext cx="0" cy="2647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53"/>
          <p:cNvCxnSpPr/>
          <p:nvPr/>
        </p:nvCxnSpPr>
        <p:spPr bwMode="auto">
          <a:xfrm>
            <a:off x="3597213" y="2368697"/>
            <a:ext cx="0" cy="8582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54"/>
          <p:cNvCxnSpPr/>
          <p:nvPr/>
        </p:nvCxnSpPr>
        <p:spPr bwMode="auto">
          <a:xfrm flipH="1">
            <a:off x="3909599"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55"/>
          <p:cNvCxnSpPr/>
          <p:nvPr/>
        </p:nvCxnSpPr>
        <p:spPr bwMode="auto">
          <a:xfrm flipH="1">
            <a:off x="404541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Rechte verbindingslijn 56"/>
          <p:cNvCxnSpPr/>
          <p:nvPr/>
        </p:nvCxnSpPr>
        <p:spPr bwMode="auto">
          <a:xfrm>
            <a:off x="3909599" y="2859235"/>
            <a:ext cx="0" cy="3676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Rechte verbindingslijn 57"/>
          <p:cNvCxnSpPr/>
          <p:nvPr/>
        </p:nvCxnSpPr>
        <p:spPr bwMode="auto">
          <a:xfrm>
            <a:off x="4045419" y="2550148"/>
            <a:ext cx="0" cy="67675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Rechte verbindingslijn 58"/>
          <p:cNvCxnSpPr/>
          <p:nvPr/>
        </p:nvCxnSpPr>
        <p:spPr bwMode="auto">
          <a:xfrm flipH="1">
            <a:off x="435780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p:nvPr/>
        </p:nvCxnSpPr>
        <p:spPr bwMode="auto">
          <a:xfrm flipH="1">
            <a:off x="4493624"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60"/>
          <p:cNvCxnSpPr/>
          <p:nvPr/>
        </p:nvCxnSpPr>
        <p:spPr bwMode="auto">
          <a:xfrm>
            <a:off x="4357805" y="2236300"/>
            <a:ext cx="0" cy="80676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Rechte verbindingslijn 61"/>
          <p:cNvCxnSpPr/>
          <p:nvPr/>
        </p:nvCxnSpPr>
        <p:spPr bwMode="auto">
          <a:xfrm>
            <a:off x="449362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Rechte verbindingslijn 62"/>
          <p:cNvCxnSpPr/>
          <p:nvPr/>
        </p:nvCxnSpPr>
        <p:spPr bwMode="auto">
          <a:xfrm flipH="1">
            <a:off x="4806010"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Rechte verbindingslijn 63"/>
          <p:cNvCxnSpPr/>
          <p:nvPr/>
        </p:nvCxnSpPr>
        <p:spPr bwMode="auto">
          <a:xfrm flipH="1">
            <a:off x="494182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Rechte verbindingslijn 64"/>
          <p:cNvCxnSpPr/>
          <p:nvPr/>
        </p:nvCxnSpPr>
        <p:spPr bwMode="auto">
          <a:xfrm>
            <a:off x="4806010" y="2863997"/>
            <a:ext cx="0" cy="3629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p:cNvCxnSpPr/>
          <p:nvPr/>
        </p:nvCxnSpPr>
        <p:spPr bwMode="auto">
          <a:xfrm>
            <a:off x="4941829"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Rechte verbindingslijn 66"/>
          <p:cNvCxnSpPr/>
          <p:nvPr/>
        </p:nvCxnSpPr>
        <p:spPr bwMode="auto">
          <a:xfrm flipH="1">
            <a:off x="525421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Rechte verbindingslijn 67"/>
          <p:cNvCxnSpPr/>
          <p:nvPr/>
        </p:nvCxnSpPr>
        <p:spPr bwMode="auto">
          <a:xfrm flipH="1">
            <a:off x="5390035"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Rechte verbindingslijn 68"/>
          <p:cNvCxnSpPr/>
          <p:nvPr/>
        </p:nvCxnSpPr>
        <p:spPr bwMode="auto">
          <a:xfrm>
            <a:off x="5254215" y="2409655"/>
            <a:ext cx="0" cy="81724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Rechte verbindingslijn 69"/>
          <p:cNvCxnSpPr/>
          <p:nvPr/>
        </p:nvCxnSpPr>
        <p:spPr bwMode="auto">
          <a:xfrm>
            <a:off x="5390035" y="2236300"/>
            <a:ext cx="0" cy="62293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70"/>
          <p:cNvCxnSpPr/>
          <p:nvPr/>
        </p:nvCxnSpPr>
        <p:spPr bwMode="auto">
          <a:xfrm flipH="1">
            <a:off x="570242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71"/>
          <p:cNvCxnSpPr/>
          <p:nvPr/>
        </p:nvCxnSpPr>
        <p:spPr bwMode="auto">
          <a:xfrm flipH="1">
            <a:off x="583824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Rechte verbindingslijn 72"/>
          <p:cNvCxnSpPr/>
          <p:nvPr/>
        </p:nvCxnSpPr>
        <p:spPr bwMode="auto">
          <a:xfrm>
            <a:off x="5702421" y="2236300"/>
            <a:ext cx="0" cy="24098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Rechte verbindingslijn 73"/>
          <p:cNvCxnSpPr/>
          <p:nvPr/>
        </p:nvCxnSpPr>
        <p:spPr bwMode="auto">
          <a:xfrm>
            <a:off x="5838240" y="2863997"/>
            <a:ext cx="0" cy="3629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Rechte verbindingslijn 74"/>
          <p:cNvCxnSpPr/>
          <p:nvPr/>
        </p:nvCxnSpPr>
        <p:spPr bwMode="auto">
          <a:xfrm flipH="1">
            <a:off x="615062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Rechte verbindingslijn 75"/>
          <p:cNvCxnSpPr/>
          <p:nvPr/>
        </p:nvCxnSpPr>
        <p:spPr bwMode="auto">
          <a:xfrm flipH="1">
            <a:off x="628644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Rechte verbindingslijn 76"/>
          <p:cNvCxnSpPr/>
          <p:nvPr/>
        </p:nvCxnSpPr>
        <p:spPr bwMode="auto">
          <a:xfrm>
            <a:off x="6150626" y="3080215"/>
            <a:ext cx="0" cy="14668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Rechte verbindingslijn 77"/>
          <p:cNvCxnSpPr/>
          <p:nvPr/>
        </p:nvCxnSpPr>
        <p:spPr bwMode="auto">
          <a:xfrm>
            <a:off x="628644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Rechte verbindingslijn 78"/>
          <p:cNvCxnSpPr/>
          <p:nvPr/>
        </p:nvCxnSpPr>
        <p:spPr bwMode="auto">
          <a:xfrm flipH="1">
            <a:off x="659883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Rechte verbindingslijn 79"/>
          <p:cNvCxnSpPr/>
          <p:nvPr/>
        </p:nvCxnSpPr>
        <p:spPr bwMode="auto">
          <a:xfrm flipH="1">
            <a:off x="673465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Rechte verbindingslijn 80"/>
          <p:cNvCxnSpPr/>
          <p:nvPr/>
        </p:nvCxnSpPr>
        <p:spPr bwMode="auto">
          <a:xfrm>
            <a:off x="6598832" y="2236300"/>
            <a:ext cx="0" cy="4819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Rechte verbindingslijn 81"/>
          <p:cNvCxnSpPr/>
          <p:nvPr/>
        </p:nvCxnSpPr>
        <p:spPr bwMode="auto">
          <a:xfrm>
            <a:off x="6734651" y="2236300"/>
            <a:ext cx="0" cy="77738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Rechte verbindingslijn 82"/>
          <p:cNvCxnSpPr/>
          <p:nvPr/>
        </p:nvCxnSpPr>
        <p:spPr bwMode="auto">
          <a:xfrm flipH="1">
            <a:off x="704703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Rechte verbindingslijn 83"/>
          <p:cNvCxnSpPr/>
          <p:nvPr/>
        </p:nvCxnSpPr>
        <p:spPr bwMode="auto">
          <a:xfrm flipH="1">
            <a:off x="718285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Rechte verbindingslijn 84"/>
          <p:cNvCxnSpPr/>
          <p:nvPr/>
        </p:nvCxnSpPr>
        <p:spPr bwMode="auto">
          <a:xfrm>
            <a:off x="7047037" y="2550148"/>
            <a:ext cx="0" cy="67675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echte verbindingslijn 85"/>
          <p:cNvCxnSpPr/>
          <p:nvPr/>
        </p:nvCxnSpPr>
        <p:spPr bwMode="auto">
          <a:xfrm>
            <a:off x="7182857" y="2236300"/>
            <a:ext cx="0" cy="43719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Rechte verbindingslijn 86"/>
          <p:cNvCxnSpPr/>
          <p:nvPr/>
        </p:nvCxnSpPr>
        <p:spPr bwMode="auto">
          <a:xfrm flipH="1">
            <a:off x="749524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echte verbindingslijn 87"/>
          <p:cNvCxnSpPr/>
          <p:nvPr/>
        </p:nvCxnSpPr>
        <p:spPr bwMode="auto">
          <a:xfrm flipH="1">
            <a:off x="763106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echte verbindingslijn 88"/>
          <p:cNvCxnSpPr/>
          <p:nvPr/>
        </p:nvCxnSpPr>
        <p:spPr bwMode="auto">
          <a:xfrm>
            <a:off x="7495243" y="2236300"/>
            <a:ext cx="0" cy="6229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89"/>
          <p:cNvCxnSpPr/>
          <p:nvPr/>
        </p:nvCxnSpPr>
        <p:spPr bwMode="auto">
          <a:xfrm>
            <a:off x="763106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Rechte verbindingslijn 90"/>
          <p:cNvCxnSpPr/>
          <p:nvPr/>
        </p:nvCxnSpPr>
        <p:spPr bwMode="auto">
          <a:xfrm flipH="1">
            <a:off x="794344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Rechte verbindingslijn 91"/>
          <p:cNvCxnSpPr/>
          <p:nvPr/>
        </p:nvCxnSpPr>
        <p:spPr bwMode="auto">
          <a:xfrm flipH="1">
            <a:off x="807926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Rechte verbindingslijn 92"/>
          <p:cNvCxnSpPr/>
          <p:nvPr/>
        </p:nvCxnSpPr>
        <p:spPr bwMode="auto">
          <a:xfrm>
            <a:off x="794344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94"/>
          <p:cNvCxnSpPr/>
          <p:nvPr/>
        </p:nvCxnSpPr>
        <p:spPr bwMode="auto">
          <a:xfrm flipH="1">
            <a:off x="839165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95"/>
          <p:cNvCxnSpPr/>
          <p:nvPr/>
        </p:nvCxnSpPr>
        <p:spPr bwMode="auto">
          <a:xfrm flipH="1">
            <a:off x="852747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96"/>
          <p:cNvCxnSpPr/>
          <p:nvPr/>
        </p:nvCxnSpPr>
        <p:spPr bwMode="auto">
          <a:xfrm>
            <a:off x="8391654" y="2236300"/>
            <a:ext cx="0" cy="77738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97"/>
          <p:cNvCxnSpPr/>
          <p:nvPr/>
        </p:nvCxnSpPr>
        <p:spPr bwMode="auto">
          <a:xfrm>
            <a:off x="8527473"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Tekstvak 127"/>
          <p:cNvSpPr txBox="1"/>
          <p:nvPr/>
        </p:nvSpPr>
        <p:spPr>
          <a:xfrm>
            <a:off x="3753507" y="1623070"/>
            <a:ext cx="1739579" cy="461665"/>
          </a:xfrm>
          <a:prstGeom prst="rect">
            <a:avLst/>
          </a:prstGeom>
          <a:noFill/>
        </p:spPr>
        <p:txBody>
          <a:bodyPr wrap="none" rtlCol="0">
            <a:spAutoFit/>
          </a:bodyPr>
          <a:lstStyle/>
          <a:p>
            <a:r>
              <a:rPr lang="nl-NL" smtClean="0"/>
              <a:t>Phenotyping</a:t>
            </a:r>
            <a:endParaRPr lang="nl-NL"/>
          </a:p>
        </p:txBody>
      </p:sp>
      <p:sp>
        <p:nvSpPr>
          <p:cNvPr id="18" name="Tekstvak 17"/>
          <p:cNvSpPr txBox="1"/>
          <p:nvPr/>
        </p:nvSpPr>
        <p:spPr>
          <a:xfrm>
            <a:off x="37992" y="3194537"/>
            <a:ext cx="8984088" cy="461665"/>
          </a:xfrm>
          <a:prstGeom prst="rect">
            <a:avLst/>
          </a:prstGeom>
          <a:noFill/>
        </p:spPr>
        <p:txBody>
          <a:bodyPr wrap="square" rtlCol="0">
            <a:spAutoFit/>
          </a:bodyPr>
          <a:lstStyle/>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r	r	s	r	r	r	s	r	r	s	r	r	s	r	s	r	r	r</a:t>
            </a:r>
          </a:p>
        </p:txBody>
      </p:sp>
    </p:spTree>
    <p:extLst>
      <p:ext uri="{BB962C8B-B14F-4D97-AF65-F5344CB8AC3E}">
        <p14:creationId xmlns:p14="http://schemas.microsoft.com/office/powerpoint/2010/main" val="1599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1520190" y="2459676"/>
            <a:ext cx="5806882" cy="170095"/>
            <a:chOff x="1520190" y="2459676"/>
            <a:chExt cx="5806882" cy="170095"/>
          </a:xfrm>
        </p:grpSpPr>
        <p:sp>
          <p:nvSpPr>
            <p:cNvPr id="3" name="Ovaal 2"/>
            <p:cNvSpPr/>
            <p:nvPr/>
          </p:nvSpPr>
          <p:spPr bwMode="auto">
            <a:xfrm>
              <a:off x="1520190"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99" name="Ovaal 98"/>
            <p:cNvSpPr/>
            <p:nvPr/>
          </p:nvSpPr>
          <p:spPr bwMode="auto">
            <a:xfrm>
              <a:off x="3319167"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0" name="Ovaal 99"/>
            <p:cNvSpPr/>
            <p:nvPr/>
          </p:nvSpPr>
          <p:spPr bwMode="auto">
            <a:xfrm>
              <a:off x="4665952"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1" name="Ovaal 100"/>
            <p:cNvSpPr/>
            <p:nvPr/>
          </p:nvSpPr>
          <p:spPr bwMode="auto">
            <a:xfrm>
              <a:off x="6007751"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3" name="Ovaal 102"/>
            <p:cNvSpPr/>
            <p:nvPr/>
          </p:nvSpPr>
          <p:spPr bwMode="auto">
            <a:xfrm>
              <a:off x="6904162"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sp>
        <p:nvSpPr>
          <p:cNvPr id="2" name="Titel 1"/>
          <p:cNvSpPr>
            <a:spLocks noGrp="1"/>
          </p:cNvSpPr>
          <p:nvPr>
            <p:ph type="title"/>
          </p:nvPr>
        </p:nvSpPr>
        <p:spPr/>
        <p:txBody>
          <a:bodyPr/>
          <a:lstStyle/>
          <a:p>
            <a:r>
              <a:rPr lang="nl-NL"/>
              <a:t>Mapping a trait</a:t>
            </a:r>
          </a:p>
        </p:txBody>
      </p:sp>
      <p:cxnSp>
        <p:nvCxnSpPr>
          <p:cNvPr id="30" name="Rechte verbindingslijn 29"/>
          <p:cNvCxnSpPr/>
          <p:nvPr/>
        </p:nvCxnSpPr>
        <p:spPr bwMode="auto">
          <a:xfrm flipH="1">
            <a:off x="77216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p:cNvCxnSpPr/>
          <p:nvPr/>
        </p:nvCxnSpPr>
        <p:spPr bwMode="auto">
          <a:xfrm flipH="1">
            <a:off x="90798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25"/>
          <p:cNvCxnSpPr/>
          <p:nvPr/>
        </p:nvCxnSpPr>
        <p:spPr bwMode="auto">
          <a:xfrm>
            <a:off x="772161" y="2673497"/>
            <a:ext cx="0" cy="5534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6"/>
          <p:cNvCxnSpPr/>
          <p:nvPr/>
        </p:nvCxnSpPr>
        <p:spPr bwMode="auto">
          <a:xfrm>
            <a:off x="907980" y="2236300"/>
            <a:ext cx="0" cy="24098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Rechte verbindingslijn 30"/>
          <p:cNvCxnSpPr/>
          <p:nvPr/>
        </p:nvCxnSpPr>
        <p:spPr bwMode="auto">
          <a:xfrm flipH="1">
            <a:off x="122036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echte verbindingslijn 31"/>
          <p:cNvCxnSpPr/>
          <p:nvPr/>
        </p:nvCxnSpPr>
        <p:spPr bwMode="auto">
          <a:xfrm flipH="1">
            <a:off x="135618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32"/>
          <p:cNvCxnSpPr/>
          <p:nvPr/>
        </p:nvCxnSpPr>
        <p:spPr bwMode="auto">
          <a:xfrm>
            <a:off x="1220366" y="2236300"/>
            <a:ext cx="0" cy="62769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33"/>
          <p:cNvCxnSpPr/>
          <p:nvPr/>
        </p:nvCxnSpPr>
        <p:spPr bwMode="auto">
          <a:xfrm>
            <a:off x="135618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34"/>
          <p:cNvCxnSpPr/>
          <p:nvPr/>
        </p:nvCxnSpPr>
        <p:spPr bwMode="auto">
          <a:xfrm flipH="1">
            <a:off x="166857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echte verbindingslijn 35"/>
          <p:cNvCxnSpPr/>
          <p:nvPr/>
        </p:nvCxnSpPr>
        <p:spPr bwMode="auto">
          <a:xfrm flipH="1">
            <a:off x="180439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echte verbindingslijn 36"/>
          <p:cNvCxnSpPr/>
          <p:nvPr/>
        </p:nvCxnSpPr>
        <p:spPr bwMode="auto">
          <a:xfrm>
            <a:off x="1668572" y="2718265"/>
            <a:ext cx="0" cy="5086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echte verbindingslijn 37"/>
          <p:cNvCxnSpPr/>
          <p:nvPr/>
        </p:nvCxnSpPr>
        <p:spPr bwMode="auto">
          <a:xfrm>
            <a:off x="1804391" y="2409655"/>
            <a:ext cx="0" cy="67056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38"/>
          <p:cNvCxnSpPr/>
          <p:nvPr/>
        </p:nvCxnSpPr>
        <p:spPr bwMode="auto">
          <a:xfrm flipH="1">
            <a:off x="211677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echte verbindingslijn 39"/>
          <p:cNvCxnSpPr/>
          <p:nvPr/>
        </p:nvCxnSpPr>
        <p:spPr bwMode="auto">
          <a:xfrm flipH="1">
            <a:off x="225259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Rechte verbindingslijn 40"/>
          <p:cNvCxnSpPr/>
          <p:nvPr/>
        </p:nvCxnSpPr>
        <p:spPr bwMode="auto">
          <a:xfrm>
            <a:off x="211677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echte verbindingslijn 41"/>
          <p:cNvCxnSpPr/>
          <p:nvPr/>
        </p:nvCxnSpPr>
        <p:spPr bwMode="auto">
          <a:xfrm>
            <a:off x="2252597" y="2236300"/>
            <a:ext cx="0" cy="313848"/>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Rechte verbindingslijn 42"/>
          <p:cNvCxnSpPr/>
          <p:nvPr/>
        </p:nvCxnSpPr>
        <p:spPr bwMode="auto">
          <a:xfrm flipH="1">
            <a:off x="256498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Rechte verbindingslijn 43"/>
          <p:cNvCxnSpPr/>
          <p:nvPr/>
        </p:nvCxnSpPr>
        <p:spPr bwMode="auto">
          <a:xfrm flipH="1">
            <a:off x="270080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Rechte verbindingslijn 44"/>
          <p:cNvCxnSpPr/>
          <p:nvPr/>
        </p:nvCxnSpPr>
        <p:spPr bwMode="auto">
          <a:xfrm>
            <a:off x="256498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chte verbindingslijn 45"/>
          <p:cNvCxnSpPr/>
          <p:nvPr/>
        </p:nvCxnSpPr>
        <p:spPr bwMode="auto">
          <a:xfrm>
            <a:off x="270080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Rechte verbindingslijn 46"/>
          <p:cNvCxnSpPr/>
          <p:nvPr/>
        </p:nvCxnSpPr>
        <p:spPr bwMode="auto">
          <a:xfrm flipH="1">
            <a:off x="301318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Rechte verbindingslijn 47"/>
          <p:cNvCxnSpPr/>
          <p:nvPr/>
        </p:nvCxnSpPr>
        <p:spPr bwMode="auto">
          <a:xfrm flipH="1">
            <a:off x="314900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Rechte verbindingslijn 48"/>
          <p:cNvCxnSpPr/>
          <p:nvPr/>
        </p:nvCxnSpPr>
        <p:spPr bwMode="auto">
          <a:xfrm>
            <a:off x="3013188" y="2236300"/>
            <a:ext cx="0" cy="8743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Rechte verbindingslijn 49"/>
          <p:cNvCxnSpPr/>
          <p:nvPr/>
        </p:nvCxnSpPr>
        <p:spPr bwMode="auto">
          <a:xfrm>
            <a:off x="3149008" y="2673497"/>
            <a:ext cx="0" cy="5534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Rechte verbindingslijn 50"/>
          <p:cNvCxnSpPr/>
          <p:nvPr/>
        </p:nvCxnSpPr>
        <p:spPr bwMode="auto">
          <a:xfrm flipH="1">
            <a:off x="346139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Rechte verbindingslijn 51"/>
          <p:cNvCxnSpPr/>
          <p:nvPr/>
        </p:nvCxnSpPr>
        <p:spPr bwMode="auto">
          <a:xfrm flipH="1">
            <a:off x="359721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Rechte verbindingslijn 52"/>
          <p:cNvCxnSpPr/>
          <p:nvPr/>
        </p:nvCxnSpPr>
        <p:spPr bwMode="auto">
          <a:xfrm>
            <a:off x="3461394" y="2236300"/>
            <a:ext cx="0" cy="2647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53"/>
          <p:cNvCxnSpPr/>
          <p:nvPr/>
        </p:nvCxnSpPr>
        <p:spPr bwMode="auto">
          <a:xfrm>
            <a:off x="3597213" y="2368697"/>
            <a:ext cx="0" cy="8582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54"/>
          <p:cNvCxnSpPr/>
          <p:nvPr/>
        </p:nvCxnSpPr>
        <p:spPr bwMode="auto">
          <a:xfrm flipH="1">
            <a:off x="3909599"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55"/>
          <p:cNvCxnSpPr/>
          <p:nvPr/>
        </p:nvCxnSpPr>
        <p:spPr bwMode="auto">
          <a:xfrm flipH="1">
            <a:off x="404541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Rechte verbindingslijn 56"/>
          <p:cNvCxnSpPr/>
          <p:nvPr/>
        </p:nvCxnSpPr>
        <p:spPr bwMode="auto">
          <a:xfrm>
            <a:off x="3909599" y="2859235"/>
            <a:ext cx="0" cy="3676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Rechte verbindingslijn 57"/>
          <p:cNvCxnSpPr/>
          <p:nvPr/>
        </p:nvCxnSpPr>
        <p:spPr bwMode="auto">
          <a:xfrm>
            <a:off x="4045419" y="2550148"/>
            <a:ext cx="0" cy="67675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Rechte verbindingslijn 58"/>
          <p:cNvCxnSpPr/>
          <p:nvPr/>
        </p:nvCxnSpPr>
        <p:spPr bwMode="auto">
          <a:xfrm flipH="1">
            <a:off x="435780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p:nvPr/>
        </p:nvCxnSpPr>
        <p:spPr bwMode="auto">
          <a:xfrm flipH="1">
            <a:off x="4493624"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60"/>
          <p:cNvCxnSpPr/>
          <p:nvPr/>
        </p:nvCxnSpPr>
        <p:spPr bwMode="auto">
          <a:xfrm>
            <a:off x="4357805" y="2236300"/>
            <a:ext cx="0" cy="80676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Rechte verbindingslijn 61"/>
          <p:cNvCxnSpPr/>
          <p:nvPr/>
        </p:nvCxnSpPr>
        <p:spPr bwMode="auto">
          <a:xfrm>
            <a:off x="449362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Rechte verbindingslijn 62"/>
          <p:cNvCxnSpPr/>
          <p:nvPr/>
        </p:nvCxnSpPr>
        <p:spPr bwMode="auto">
          <a:xfrm flipH="1">
            <a:off x="4806010"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Rechte verbindingslijn 63"/>
          <p:cNvCxnSpPr/>
          <p:nvPr/>
        </p:nvCxnSpPr>
        <p:spPr bwMode="auto">
          <a:xfrm flipH="1">
            <a:off x="494182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Rechte verbindingslijn 64"/>
          <p:cNvCxnSpPr/>
          <p:nvPr/>
        </p:nvCxnSpPr>
        <p:spPr bwMode="auto">
          <a:xfrm>
            <a:off x="4806010" y="2863997"/>
            <a:ext cx="0" cy="3629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p:cNvCxnSpPr/>
          <p:nvPr/>
        </p:nvCxnSpPr>
        <p:spPr bwMode="auto">
          <a:xfrm>
            <a:off x="4941829"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Rechte verbindingslijn 66"/>
          <p:cNvCxnSpPr/>
          <p:nvPr/>
        </p:nvCxnSpPr>
        <p:spPr bwMode="auto">
          <a:xfrm flipH="1">
            <a:off x="525421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Rechte verbindingslijn 67"/>
          <p:cNvCxnSpPr/>
          <p:nvPr/>
        </p:nvCxnSpPr>
        <p:spPr bwMode="auto">
          <a:xfrm flipH="1">
            <a:off x="5390035"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Rechte verbindingslijn 68"/>
          <p:cNvCxnSpPr/>
          <p:nvPr/>
        </p:nvCxnSpPr>
        <p:spPr bwMode="auto">
          <a:xfrm>
            <a:off x="5254215" y="2409655"/>
            <a:ext cx="0" cy="81724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Rechte verbindingslijn 69"/>
          <p:cNvCxnSpPr/>
          <p:nvPr/>
        </p:nvCxnSpPr>
        <p:spPr bwMode="auto">
          <a:xfrm>
            <a:off x="5390035" y="2236300"/>
            <a:ext cx="0" cy="62293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70"/>
          <p:cNvCxnSpPr/>
          <p:nvPr/>
        </p:nvCxnSpPr>
        <p:spPr bwMode="auto">
          <a:xfrm flipH="1">
            <a:off x="570242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71"/>
          <p:cNvCxnSpPr/>
          <p:nvPr/>
        </p:nvCxnSpPr>
        <p:spPr bwMode="auto">
          <a:xfrm flipH="1">
            <a:off x="583824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Rechte verbindingslijn 72"/>
          <p:cNvCxnSpPr/>
          <p:nvPr/>
        </p:nvCxnSpPr>
        <p:spPr bwMode="auto">
          <a:xfrm>
            <a:off x="5702421" y="2236300"/>
            <a:ext cx="0" cy="24098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Rechte verbindingslijn 73"/>
          <p:cNvCxnSpPr/>
          <p:nvPr/>
        </p:nvCxnSpPr>
        <p:spPr bwMode="auto">
          <a:xfrm>
            <a:off x="5838240" y="2863997"/>
            <a:ext cx="0" cy="3629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Rechte verbindingslijn 74"/>
          <p:cNvCxnSpPr/>
          <p:nvPr/>
        </p:nvCxnSpPr>
        <p:spPr bwMode="auto">
          <a:xfrm flipH="1">
            <a:off x="615062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Rechte verbindingslijn 75"/>
          <p:cNvCxnSpPr/>
          <p:nvPr/>
        </p:nvCxnSpPr>
        <p:spPr bwMode="auto">
          <a:xfrm flipH="1">
            <a:off x="628644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Rechte verbindingslijn 76"/>
          <p:cNvCxnSpPr/>
          <p:nvPr/>
        </p:nvCxnSpPr>
        <p:spPr bwMode="auto">
          <a:xfrm>
            <a:off x="6150626" y="3080215"/>
            <a:ext cx="0" cy="14668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Rechte verbindingslijn 77"/>
          <p:cNvCxnSpPr/>
          <p:nvPr/>
        </p:nvCxnSpPr>
        <p:spPr bwMode="auto">
          <a:xfrm>
            <a:off x="628644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Rechte verbindingslijn 78"/>
          <p:cNvCxnSpPr/>
          <p:nvPr/>
        </p:nvCxnSpPr>
        <p:spPr bwMode="auto">
          <a:xfrm flipH="1">
            <a:off x="659883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Rechte verbindingslijn 79"/>
          <p:cNvCxnSpPr/>
          <p:nvPr/>
        </p:nvCxnSpPr>
        <p:spPr bwMode="auto">
          <a:xfrm flipH="1">
            <a:off x="673465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Rechte verbindingslijn 80"/>
          <p:cNvCxnSpPr/>
          <p:nvPr/>
        </p:nvCxnSpPr>
        <p:spPr bwMode="auto">
          <a:xfrm>
            <a:off x="6598832" y="2236300"/>
            <a:ext cx="0" cy="4819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Rechte verbindingslijn 81"/>
          <p:cNvCxnSpPr/>
          <p:nvPr/>
        </p:nvCxnSpPr>
        <p:spPr bwMode="auto">
          <a:xfrm>
            <a:off x="6734651" y="2236300"/>
            <a:ext cx="0" cy="77738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Rechte verbindingslijn 82"/>
          <p:cNvCxnSpPr/>
          <p:nvPr/>
        </p:nvCxnSpPr>
        <p:spPr bwMode="auto">
          <a:xfrm flipH="1">
            <a:off x="704703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Rechte verbindingslijn 83"/>
          <p:cNvCxnSpPr/>
          <p:nvPr/>
        </p:nvCxnSpPr>
        <p:spPr bwMode="auto">
          <a:xfrm flipH="1">
            <a:off x="718285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Rechte verbindingslijn 84"/>
          <p:cNvCxnSpPr/>
          <p:nvPr/>
        </p:nvCxnSpPr>
        <p:spPr bwMode="auto">
          <a:xfrm>
            <a:off x="7047037" y="2550148"/>
            <a:ext cx="0" cy="67675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echte verbindingslijn 85"/>
          <p:cNvCxnSpPr/>
          <p:nvPr/>
        </p:nvCxnSpPr>
        <p:spPr bwMode="auto">
          <a:xfrm>
            <a:off x="7182857" y="2236300"/>
            <a:ext cx="0" cy="43719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Rechte verbindingslijn 86"/>
          <p:cNvCxnSpPr/>
          <p:nvPr/>
        </p:nvCxnSpPr>
        <p:spPr bwMode="auto">
          <a:xfrm flipH="1">
            <a:off x="749524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echte verbindingslijn 87"/>
          <p:cNvCxnSpPr/>
          <p:nvPr/>
        </p:nvCxnSpPr>
        <p:spPr bwMode="auto">
          <a:xfrm flipH="1">
            <a:off x="763106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echte verbindingslijn 88"/>
          <p:cNvCxnSpPr/>
          <p:nvPr/>
        </p:nvCxnSpPr>
        <p:spPr bwMode="auto">
          <a:xfrm>
            <a:off x="7495243" y="2236300"/>
            <a:ext cx="0" cy="6229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89"/>
          <p:cNvCxnSpPr/>
          <p:nvPr/>
        </p:nvCxnSpPr>
        <p:spPr bwMode="auto">
          <a:xfrm>
            <a:off x="763106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Rechte verbindingslijn 90"/>
          <p:cNvCxnSpPr/>
          <p:nvPr/>
        </p:nvCxnSpPr>
        <p:spPr bwMode="auto">
          <a:xfrm flipH="1">
            <a:off x="794344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Rechte verbindingslijn 91"/>
          <p:cNvCxnSpPr/>
          <p:nvPr/>
        </p:nvCxnSpPr>
        <p:spPr bwMode="auto">
          <a:xfrm flipH="1">
            <a:off x="807926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Rechte verbindingslijn 92"/>
          <p:cNvCxnSpPr/>
          <p:nvPr/>
        </p:nvCxnSpPr>
        <p:spPr bwMode="auto">
          <a:xfrm>
            <a:off x="794344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94"/>
          <p:cNvCxnSpPr/>
          <p:nvPr/>
        </p:nvCxnSpPr>
        <p:spPr bwMode="auto">
          <a:xfrm flipH="1">
            <a:off x="839165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95"/>
          <p:cNvCxnSpPr/>
          <p:nvPr/>
        </p:nvCxnSpPr>
        <p:spPr bwMode="auto">
          <a:xfrm flipH="1">
            <a:off x="852747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96"/>
          <p:cNvCxnSpPr/>
          <p:nvPr/>
        </p:nvCxnSpPr>
        <p:spPr bwMode="auto">
          <a:xfrm>
            <a:off x="8391654" y="2236300"/>
            <a:ext cx="0" cy="77738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97"/>
          <p:cNvCxnSpPr/>
          <p:nvPr/>
        </p:nvCxnSpPr>
        <p:spPr bwMode="auto">
          <a:xfrm>
            <a:off x="8527473"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Tekstvak 127"/>
          <p:cNvSpPr txBox="1"/>
          <p:nvPr/>
        </p:nvSpPr>
        <p:spPr>
          <a:xfrm>
            <a:off x="3753507" y="1623070"/>
            <a:ext cx="2156360" cy="461665"/>
          </a:xfrm>
          <a:prstGeom prst="rect">
            <a:avLst/>
          </a:prstGeom>
          <a:noFill/>
        </p:spPr>
        <p:txBody>
          <a:bodyPr wrap="none" rtlCol="0">
            <a:spAutoFit/>
          </a:bodyPr>
          <a:lstStyle/>
          <a:p>
            <a:r>
              <a:rPr lang="nl-NL" smtClean="0"/>
              <a:t>Combining data</a:t>
            </a:r>
            <a:endParaRPr lang="nl-NL"/>
          </a:p>
        </p:txBody>
      </p:sp>
      <p:sp>
        <p:nvSpPr>
          <p:cNvPr id="18" name="Tekstvak 17"/>
          <p:cNvSpPr txBox="1"/>
          <p:nvPr/>
        </p:nvSpPr>
        <p:spPr>
          <a:xfrm>
            <a:off x="37992" y="3194537"/>
            <a:ext cx="8984088" cy="3046988"/>
          </a:xfrm>
          <a:prstGeom prst="rect">
            <a:avLst/>
          </a:prstGeom>
          <a:noFill/>
        </p:spPr>
        <p:txBody>
          <a:bodyPr wrap="square" rtlCol="0">
            <a:spAutoFit/>
          </a:bodyPr>
          <a:lstStyle/>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smtClean="0"/>
              <a:t>	b	h	h	h	h	a	a	h	h	b	b	a	b	h	b	h	a	h</a:t>
            </a:r>
          </a:p>
          <a:p>
            <a:pPr marL="457200" indent="-457200" defTabSz="935038">
              <a:buFont typeface="+mj-lt"/>
              <a:buAutoNum type="arabicParenR" startAt="2"/>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smtClean="0"/>
              <a:t>	b	h	b	h	h	a	h	h	h	b	h	a	b	h	b	h	a	h</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solidFill>
                  <a:srgbClr val="FF0000"/>
                </a:solidFill>
              </a:rPr>
              <a:t>r	r	s	r	r	r	s	r	r	s	r	r	s	r	s	r	r	r</a:t>
            </a:r>
          </a:p>
          <a:p>
            <a:pPr marL="457200" indent="-457200" defTabSz="935038">
              <a:buFont typeface="+mj-lt"/>
              <a:buAutoNum type="arabicParenR" startAt="3"/>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h	h	b	a	h	a	b	b	h	b	h	h	b	h	h	h	a	h</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a	h	h	a	h	h	b	b	h	h	h	h	b	b	a	h	a	a</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a	b	h	a	h	h	b	h	h	a	a	b	b	b	a	b	a	a</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a	b	a	a	h	b	b	h	b	a	a	b	h	h	a	b	a	h</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endParaRPr lang="nl-NL"/>
          </a:p>
        </p:txBody>
      </p:sp>
      <p:cxnSp>
        <p:nvCxnSpPr>
          <p:cNvPr id="102" name="Rechte verbindingslijn 101"/>
          <p:cNvCxnSpPr/>
          <p:nvPr/>
        </p:nvCxnSpPr>
        <p:spPr bwMode="auto">
          <a:xfrm flipV="1">
            <a:off x="401129" y="2526030"/>
            <a:ext cx="8331391" cy="72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09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1520190" y="2459676"/>
            <a:ext cx="5806882" cy="170095"/>
            <a:chOff x="1520190" y="2459676"/>
            <a:chExt cx="5806882" cy="170095"/>
          </a:xfrm>
        </p:grpSpPr>
        <p:sp>
          <p:nvSpPr>
            <p:cNvPr id="3" name="Ovaal 2"/>
            <p:cNvSpPr/>
            <p:nvPr/>
          </p:nvSpPr>
          <p:spPr bwMode="auto">
            <a:xfrm>
              <a:off x="1520190"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99" name="Ovaal 98"/>
            <p:cNvSpPr/>
            <p:nvPr/>
          </p:nvSpPr>
          <p:spPr bwMode="auto">
            <a:xfrm>
              <a:off x="3319167"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0" name="Ovaal 99"/>
            <p:cNvSpPr/>
            <p:nvPr/>
          </p:nvSpPr>
          <p:spPr bwMode="auto">
            <a:xfrm>
              <a:off x="4665952"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1" name="Ovaal 100"/>
            <p:cNvSpPr/>
            <p:nvPr/>
          </p:nvSpPr>
          <p:spPr bwMode="auto">
            <a:xfrm>
              <a:off x="6007751"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3" name="Ovaal 102"/>
            <p:cNvSpPr/>
            <p:nvPr/>
          </p:nvSpPr>
          <p:spPr bwMode="auto">
            <a:xfrm>
              <a:off x="6904162" y="2459676"/>
              <a:ext cx="422910" cy="170095"/>
            </a:xfrm>
            <a:prstGeom prst="ellipse">
              <a:avLst/>
            </a:prstGeom>
            <a:solidFill>
              <a:srgbClr val="00FF00"/>
            </a:solidFill>
            <a:ln w="2857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sp>
        <p:nvSpPr>
          <p:cNvPr id="2" name="Titel 1"/>
          <p:cNvSpPr>
            <a:spLocks noGrp="1"/>
          </p:cNvSpPr>
          <p:nvPr>
            <p:ph type="title"/>
          </p:nvPr>
        </p:nvSpPr>
        <p:spPr/>
        <p:txBody>
          <a:bodyPr/>
          <a:lstStyle/>
          <a:p>
            <a:r>
              <a:rPr lang="nl-NL"/>
              <a:t>Mapping a trait</a:t>
            </a:r>
          </a:p>
        </p:txBody>
      </p:sp>
      <p:cxnSp>
        <p:nvCxnSpPr>
          <p:cNvPr id="30" name="Rechte verbindingslijn 29"/>
          <p:cNvCxnSpPr/>
          <p:nvPr/>
        </p:nvCxnSpPr>
        <p:spPr bwMode="auto">
          <a:xfrm flipH="1">
            <a:off x="77216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p:cNvCxnSpPr/>
          <p:nvPr/>
        </p:nvCxnSpPr>
        <p:spPr bwMode="auto">
          <a:xfrm flipH="1">
            <a:off x="90798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25"/>
          <p:cNvCxnSpPr/>
          <p:nvPr/>
        </p:nvCxnSpPr>
        <p:spPr bwMode="auto">
          <a:xfrm>
            <a:off x="772161" y="2673497"/>
            <a:ext cx="0" cy="5534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6"/>
          <p:cNvCxnSpPr/>
          <p:nvPr/>
        </p:nvCxnSpPr>
        <p:spPr bwMode="auto">
          <a:xfrm>
            <a:off x="907980" y="2236300"/>
            <a:ext cx="0" cy="24098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Rechte verbindingslijn 30"/>
          <p:cNvCxnSpPr/>
          <p:nvPr/>
        </p:nvCxnSpPr>
        <p:spPr bwMode="auto">
          <a:xfrm flipH="1">
            <a:off x="122036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echte verbindingslijn 31"/>
          <p:cNvCxnSpPr/>
          <p:nvPr/>
        </p:nvCxnSpPr>
        <p:spPr bwMode="auto">
          <a:xfrm flipH="1">
            <a:off x="135618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32"/>
          <p:cNvCxnSpPr/>
          <p:nvPr/>
        </p:nvCxnSpPr>
        <p:spPr bwMode="auto">
          <a:xfrm>
            <a:off x="1220366" y="2236300"/>
            <a:ext cx="0" cy="62769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33"/>
          <p:cNvCxnSpPr/>
          <p:nvPr/>
        </p:nvCxnSpPr>
        <p:spPr bwMode="auto">
          <a:xfrm>
            <a:off x="135618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34"/>
          <p:cNvCxnSpPr/>
          <p:nvPr/>
        </p:nvCxnSpPr>
        <p:spPr bwMode="auto">
          <a:xfrm flipH="1">
            <a:off x="166857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echte verbindingslijn 35"/>
          <p:cNvCxnSpPr/>
          <p:nvPr/>
        </p:nvCxnSpPr>
        <p:spPr bwMode="auto">
          <a:xfrm flipH="1">
            <a:off x="180439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echte verbindingslijn 36"/>
          <p:cNvCxnSpPr/>
          <p:nvPr/>
        </p:nvCxnSpPr>
        <p:spPr bwMode="auto">
          <a:xfrm>
            <a:off x="1668572" y="2718265"/>
            <a:ext cx="0" cy="5086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echte verbindingslijn 37"/>
          <p:cNvCxnSpPr/>
          <p:nvPr/>
        </p:nvCxnSpPr>
        <p:spPr bwMode="auto">
          <a:xfrm>
            <a:off x="1804391" y="2409655"/>
            <a:ext cx="0" cy="67056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38"/>
          <p:cNvCxnSpPr/>
          <p:nvPr/>
        </p:nvCxnSpPr>
        <p:spPr bwMode="auto">
          <a:xfrm flipH="1">
            <a:off x="211677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echte verbindingslijn 39"/>
          <p:cNvCxnSpPr/>
          <p:nvPr/>
        </p:nvCxnSpPr>
        <p:spPr bwMode="auto">
          <a:xfrm flipH="1">
            <a:off x="225259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Rechte verbindingslijn 40"/>
          <p:cNvCxnSpPr/>
          <p:nvPr/>
        </p:nvCxnSpPr>
        <p:spPr bwMode="auto">
          <a:xfrm>
            <a:off x="211677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echte verbindingslijn 41"/>
          <p:cNvCxnSpPr/>
          <p:nvPr/>
        </p:nvCxnSpPr>
        <p:spPr bwMode="auto">
          <a:xfrm>
            <a:off x="2252597" y="2236300"/>
            <a:ext cx="0" cy="313848"/>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Rechte verbindingslijn 42"/>
          <p:cNvCxnSpPr/>
          <p:nvPr/>
        </p:nvCxnSpPr>
        <p:spPr bwMode="auto">
          <a:xfrm flipH="1">
            <a:off x="256498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Rechte verbindingslijn 43"/>
          <p:cNvCxnSpPr/>
          <p:nvPr/>
        </p:nvCxnSpPr>
        <p:spPr bwMode="auto">
          <a:xfrm flipH="1">
            <a:off x="270080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Rechte verbindingslijn 44"/>
          <p:cNvCxnSpPr/>
          <p:nvPr/>
        </p:nvCxnSpPr>
        <p:spPr bwMode="auto">
          <a:xfrm>
            <a:off x="256498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chte verbindingslijn 45"/>
          <p:cNvCxnSpPr/>
          <p:nvPr/>
        </p:nvCxnSpPr>
        <p:spPr bwMode="auto">
          <a:xfrm>
            <a:off x="270080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Rechte verbindingslijn 46"/>
          <p:cNvCxnSpPr/>
          <p:nvPr/>
        </p:nvCxnSpPr>
        <p:spPr bwMode="auto">
          <a:xfrm flipH="1">
            <a:off x="301318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Rechte verbindingslijn 47"/>
          <p:cNvCxnSpPr/>
          <p:nvPr/>
        </p:nvCxnSpPr>
        <p:spPr bwMode="auto">
          <a:xfrm flipH="1">
            <a:off x="314900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Rechte verbindingslijn 48"/>
          <p:cNvCxnSpPr/>
          <p:nvPr/>
        </p:nvCxnSpPr>
        <p:spPr bwMode="auto">
          <a:xfrm>
            <a:off x="3013188" y="2236300"/>
            <a:ext cx="0" cy="8743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Rechte verbindingslijn 49"/>
          <p:cNvCxnSpPr/>
          <p:nvPr/>
        </p:nvCxnSpPr>
        <p:spPr bwMode="auto">
          <a:xfrm>
            <a:off x="3149008" y="2673497"/>
            <a:ext cx="0" cy="5534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Rechte verbindingslijn 50"/>
          <p:cNvCxnSpPr/>
          <p:nvPr/>
        </p:nvCxnSpPr>
        <p:spPr bwMode="auto">
          <a:xfrm flipH="1">
            <a:off x="346139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Rechte verbindingslijn 51"/>
          <p:cNvCxnSpPr/>
          <p:nvPr/>
        </p:nvCxnSpPr>
        <p:spPr bwMode="auto">
          <a:xfrm flipH="1">
            <a:off x="359721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Rechte verbindingslijn 52"/>
          <p:cNvCxnSpPr/>
          <p:nvPr/>
        </p:nvCxnSpPr>
        <p:spPr bwMode="auto">
          <a:xfrm>
            <a:off x="3461394" y="2236300"/>
            <a:ext cx="0" cy="26479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Rechte verbindingslijn 53"/>
          <p:cNvCxnSpPr/>
          <p:nvPr/>
        </p:nvCxnSpPr>
        <p:spPr bwMode="auto">
          <a:xfrm>
            <a:off x="3597213" y="2368697"/>
            <a:ext cx="0" cy="8582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54"/>
          <p:cNvCxnSpPr/>
          <p:nvPr/>
        </p:nvCxnSpPr>
        <p:spPr bwMode="auto">
          <a:xfrm flipH="1">
            <a:off x="3909599"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55"/>
          <p:cNvCxnSpPr/>
          <p:nvPr/>
        </p:nvCxnSpPr>
        <p:spPr bwMode="auto">
          <a:xfrm flipH="1">
            <a:off x="404541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Rechte verbindingslijn 56"/>
          <p:cNvCxnSpPr/>
          <p:nvPr/>
        </p:nvCxnSpPr>
        <p:spPr bwMode="auto">
          <a:xfrm>
            <a:off x="3909599" y="2859235"/>
            <a:ext cx="0" cy="3676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Rechte verbindingslijn 57"/>
          <p:cNvCxnSpPr/>
          <p:nvPr/>
        </p:nvCxnSpPr>
        <p:spPr bwMode="auto">
          <a:xfrm>
            <a:off x="4045419" y="2550148"/>
            <a:ext cx="0" cy="676752"/>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Rechte verbindingslijn 58"/>
          <p:cNvCxnSpPr/>
          <p:nvPr/>
        </p:nvCxnSpPr>
        <p:spPr bwMode="auto">
          <a:xfrm flipH="1">
            <a:off x="435780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p:nvPr/>
        </p:nvCxnSpPr>
        <p:spPr bwMode="auto">
          <a:xfrm flipH="1">
            <a:off x="4493624"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60"/>
          <p:cNvCxnSpPr/>
          <p:nvPr/>
        </p:nvCxnSpPr>
        <p:spPr bwMode="auto">
          <a:xfrm>
            <a:off x="4357805" y="2236300"/>
            <a:ext cx="0" cy="80676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Rechte verbindingslijn 61"/>
          <p:cNvCxnSpPr/>
          <p:nvPr/>
        </p:nvCxnSpPr>
        <p:spPr bwMode="auto">
          <a:xfrm>
            <a:off x="449362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Rechte verbindingslijn 62"/>
          <p:cNvCxnSpPr/>
          <p:nvPr/>
        </p:nvCxnSpPr>
        <p:spPr bwMode="auto">
          <a:xfrm flipH="1">
            <a:off x="4806010"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Rechte verbindingslijn 63"/>
          <p:cNvCxnSpPr/>
          <p:nvPr/>
        </p:nvCxnSpPr>
        <p:spPr bwMode="auto">
          <a:xfrm flipH="1">
            <a:off x="4941829"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Rechte verbindingslijn 64"/>
          <p:cNvCxnSpPr/>
          <p:nvPr/>
        </p:nvCxnSpPr>
        <p:spPr bwMode="auto">
          <a:xfrm>
            <a:off x="4806010" y="2863997"/>
            <a:ext cx="0" cy="36290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p:cNvCxnSpPr/>
          <p:nvPr/>
        </p:nvCxnSpPr>
        <p:spPr bwMode="auto">
          <a:xfrm>
            <a:off x="4941829"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Rechte verbindingslijn 66"/>
          <p:cNvCxnSpPr/>
          <p:nvPr/>
        </p:nvCxnSpPr>
        <p:spPr bwMode="auto">
          <a:xfrm flipH="1">
            <a:off x="5254215"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Rechte verbindingslijn 67"/>
          <p:cNvCxnSpPr/>
          <p:nvPr/>
        </p:nvCxnSpPr>
        <p:spPr bwMode="auto">
          <a:xfrm flipH="1">
            <a:off x="5390035"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Rechte verbindingslijn 68"/>
          <p:cNvCxnSpPr/>
          <p:nvPr/>
        </p:nvCxnSpPr>
        <p:spPr bwMode="auto">
          <a:xfrm>
            <a:off x="5254215" y="2409655"/>
            <a:ext cx="0" cy="81724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Rechte verbindingslijn 69"/>
          <p:cNvCxnSpPr/>
          <p:nvPr/>
        </p:nvCxnSpPr>
        <p:spPr bwMode="auto">
          <a:xfrm>
            <a:off x="5390035" y="2236300"/>
            <a:ext cx="0" cy="62293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70"/>
          <p:cNvCxnSpPr/>
          <p:nvPr/>
        </p:nvCxnSpPr>
        <p:spPr bwMode="auto">
          <a:xfrm flipH="1">
            <a:off x="5702421"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71"/>
          <p:cNvCxnSpPr/>
          <p:nvPr/>
        </p:nvCxnSpPr>
        <p:spPr bwMode="auto">
          <a:xfrm flipH="1">
            <a:off x="5838240"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Rechte verbindingslijn 72"/>
          <p:cNvCxnSpPr/>
          <p:nvPr/>
        </p:nvCxnSpPr>
        <p:spPr bwMode="auto">
          <a:xfrm>
            <a:off x="5702421" y="2236300"/>
            <a:ext cx="0" cy="24098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Rechte verbindingslijn 73"/>
          <p:cNvCxnSpPr/>
          <p:nvPr/>
        </p:nvCxnSpPr>
        <p:spPr bwMode="auto">
          <a:xfrm>
            <a:off x="5838240" y="2863997"/>
            <a:ext cx="0" cy="362903"/>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Rechte verbindingslijn 74"/>
          <p:cNvCxnSpPr/>
          <p:nvPr/>
        </p:nvCxnSpPr>
        <p:spPr bwMode="auto">
          <a:xfrm flipH="1">
            <a:off x="615062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Rechte verbindingslijn 75"/>
          <p:cNvCxnSpPr/>
          <p:nvPr/>
        </p:nvCxnSpPr>
        <p:spPr bwMode="auto">
          <a:xfrm flipH="1">
            <a:off x="6286446"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Rechte verbindingslijn 76"/>
          <p:cNvCxnSpPr/>
          <p:nvPr/>
        </p:nvCxnSpPr>
        <p:spPr bwMode="auto">
          <a:xfrm>
            <a:off x="6150626" y="3080215"/>
            <a:ext cx="0" cy="14668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Rechte verbindingslijn 77"/>
          <p:cNvCxnSpPr/>
          <p:nvPr/>
        </p:nvCxnSpPr>
        <p:spPr bwMode="auto">
          <a:xfrm>
            <a:off x="6286446"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Rechte verbindingslijn 78"/>
          <p:cNvCxnSpPr/>
          <p:nvPr/>
        </p:nvCxnSpPr>
        <p:spPr bwMode="auto">
          <a:xfrm flipH="1">
            <a:off x="659883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Rechte verbindingslijn 79"/>
          <p:cNvCxnSpPr/>
          <p:nvPr/>
        </p:nvCxnSpPr>
        <p:spPr bwMode="auto">
          <a:xfrm flipH="1">
            <a:off x="6734651"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Rechte verbindingslijn 80"/>
          <p:cNvCxnSpPr/>
          <p:nvPr/>
        </p:nvCxnSpPr>
        <p:spPr bwMode="auto">
          <a:xfrm>
            <a:off x="6598832" y="2236300"/>
            <a:ext cx="0" cy="48196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Rechte verbindingslijn 81"/>
          <p:cNvCxnSpPr/>
          <p:nvPr/>
        </p:nvCxnSpPr>
        <p:spPr bwMode="auto">
          <a:xfrm>
            <a:off x="6734651" y="2236300"/>
            <a:ext cx="0" cy="77738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Rechte verbindingslijn 82"/>
          <p:cNvCxnSpPr/>
          <p:nvPr/>
        </p:nvCxnSpPr>
        <p:spPr bwMode="auto">
          <a:xfrm flipH="1">
            <a:off x="7047037"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Rechte verbindingslijn 83"/>
          <p:cNvCxnSpPr/>
          <p:nvPr/>
        </p:nvCxnSpPr>
        <p:spPr bwMode="auto">
          <a:xfrm flipH="1">
            <a:off x="7182857"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Rechte verbindingslijn 84"/>
          <p:cNvCxnSpPr/>
          <p:nvPr/>
        </p:nvCxnSpPr>
        <p:spPr bwMode="auto">
          <a:xfrm>
            <a:off x="7047037" y="2550148"/>
            <a:ext cx="0" cy="676752"/>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echte verbindingslijn 85"/>
          <p:cNvCxnSpPr/>
          <p:nvPr/>
        </p:nvCxnSpPr>
        <p:spPr bwMode="auto">
          <a:xfrm>
            <a:off x="7182857" y="2236300"/>
            <a:ext cx="0" cy="437197"/>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Rechte verbindingslijn 86"/>
          <p:cNvCxnSpPr/>
          <p:nvPr/>
        </p:nvCxnSpPr>
        <p:spPr bwMode="auto">
          <a:xfrm flipH="1">
            <a:off x="7495243"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echte verbindingslijn 87"/>
          <p:cNvCxnSpPr/>
          <p:nvPr/>
        </p:nvCxnSpPr>
        <p:spPr bwMode="auto">
          <a:xfrm flipH="1">
            <a:off x="7631062"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echte verbindingslijn 88"/>
          <p:cNvCxnSpPr/>
          <p:nvPr/>
        </p:nvCxnSpPr>
        <p:spPr bwMode="auto">
          <a:xfrm>
            <a:off x="7495243" y="2236300"/>
            <a:ext cx="0" cy="622935"/>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89"/>
          <p:cNvCxnSpPr/>
          <p:nvPr/>
        </p:nvCxnSpPr>
        <p:spPr bwMode="auto">
          <a:xfrm>
            <a:off x="7631062"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Rechte verbindingslijn 90"/>
          <p:cNvCxnSpPr/>
          <p:nvPr/>
        </p:nvCxnSpPr>
        <p:spPr bwMode="auto">
          <a:xfrm flipH="1">
            <a:off x="7943448"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Rechte verbindingslijn 91"/>
          <p:cNvCxnSpPr/>
          <p:nvPr/>
        </p:nvCxnSpPr>
        <p:spPr bwMode="auto">
          <a:xfrm flipH="1">
            <a:off x="807926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Rechte verbindingslijn 92"/>
          <p:cNvCxnSpPr/>
          <p:nvPr/>
        </p:nvCxnSpPr>
        <p:spPr bwMode="auto">
          <a:xfrm>
            <a:off x="7943448"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94"/>
          <p:cNvCxnSpPr/>
          <p:nvPr/>
        </p:nvCxnSpPr>
        <p:spPr bwMode="auto">
          <a:xfrm flipH="1">
            <a:off x="8391654" y="2236300"/>
            <a:ext cx="0" cy="990600"/>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95"/>
          <p:cNvCxnSpPr/>
          <p:nvPr/>
        </p:nvCxnSpPr>
        <p:spPr bwMode="auto">
          <a:xfrm flipH="1">
            <a:off x="8527473" y="2236300"/>
            <a:ext cx="0" cy="99060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96"/>
          <p:cNvCxnSpPr/>
          <p:nvPr/>
        </p:nvCxnSpPr>
        <p:spPr bwMode="auto">
          <a:xfrm>
            <a:off x="8391654" y="2236300"/>
            <a:ext cx="0" cy="777387"/>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97"/>
          <p:cNvCxnSpPr/>
          <p:nvPr/>
        </p:nvCxnSpPr>
        <p:spPr bwMode="auto">
          <a:xfrm>
            <a:off x="8527473" y="2236300"/>
            <a:ext cx="0" cy="481965"/>
          </a:xfrm>
          <a:prstGeom prst="line">
            <a:avLst/>
          </a:prstGeom>
          <a:solidFill>
            <a:schemeClr val="accent1"/>
          </a:solidFill>
          <a:ln w="571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Tekstvak 127"/>
          <p:cNvSpPr txBox="1"/>
          <p:nvPr/>
        </p:nvSpPr>
        <p:spPr>
          <a:xfrm>
            <a:off x="3753507" y="1623070"/>
            <a:ext cx="2156360" cy="461665"/>
          </a:xfrm>
          <a:prstGeom prst="rect">
            <a:avLst/>
          </a:prstGeom>
          <a:noFill/>
        </p:spPr>
        <p:txBody>
          <a:bodyPr wrap="none" rtlCol="0">
            <a:spAutoFit/>
          </a:bodyPr>
          <a:lstStyle/>
          <a:p>
            <a:r>
              <a:rPr lang="nl-NL" smtClean="0"/>
              <a:t>Combining data</a:t>
            </a:r>
            <a:endParaRPr lang="nl-NL"/>
          </a:p>
        </p:txBody>
      </p:sp>
      <p:sp>
        <p:nvSpPr>
          <p:cNvPr id="18" name="Tekstvak 17"/>
          <p:cNvSpPr txBox="1"/>
          <p:nvPr/>
        </p:nvSpPr>
        <p:spPr>
          <a:xfrm>
            <a:off x="37992" y="3194537"/>
            <a:ext cx="8984088" cy="2308324"/>
          </a:xfrm>
          <a:prstGeom prst="rect">
            <a:avLst/>
          </a:prstGeom>
          <a:noFill/>
        </p:spPr>
        <p:txBody>
          <a:bodyPr wrap="square" rtlCol="0">
            <a:spAutoFit/>
          </a:bodyPr>
          <a:lstStyle/>
          <a:p>
            <a:pPr marL="457200" indent="-457200" defTabSz="935038">
              <a:buFont typeface="+mj-lt"/>
              <a:buAutoNum type="arabicParenR" startAt="2"/>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smtClean="0"/>
              <a:t>	b	h	b	h	h	a	h	h	h	b	h	a	b	h	b	h	a	h</a:t>
            </a:r>
          </a:p>
          <a:p>
            <a:pPr marL="457200" indent="-457200" defTabSz="935038">
              <a:buFont typeface="+mj-lt"/>
              <a:buAutoNum type="arabicParenR" startAt="7"/>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solidFill>
                  <a:srgbClr val="0000FF"/>
                </a:solidFill>
              </a:rPr>
              <a:t>	</a:t>
            </a:r>
            <a:r>
              <a:rPr lang="nl-NL" smtClean="0">
                <a:solidFill>
                  <a:srgbClr val="0000FF"/>
                </a:solidFill>
              </a:rPr>
              <a:t>h	h	b	h	h	a	b	h	h	b	h	h	b	h	b	h	a	h</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solidFill>
                  <a:srgbClr val="FF0000"/>
                </a:solidFill>
              </a:rPr>
              <a:t>r	r	s	r	r	r	s	r	r	s	r	r	s	r	s	r	r	r</a:t>
            </a:r>
          </a:p>
          <a:p>
            <a:pPr marL="457200" indent="-457200" defTabSz="935038">
              <a:buFont typeface="+mj-lt"/>
              <a:buAutoNum type="arabicParenR" startAt="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solidFill>
                  <a:srgbClr val="0000FF"/>
                </a:solidFill>
              </a:rPr>
              <a:t>	h	h	b	h	h	a	b	h	h	b	h	h	b	h	b	h	a	h</a:t>
            </a:r>
          </a:p>
          <a:p>
            <a:pPr marL="457200" indent="-457200" defTabSz="935038">
              <a:buFont typeface="+mj-lt"/>
              <a:buAutoNum type="arabicParenR" startAt="3"/>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r>
              <a:rPr lang="nl-NL"/>
              <a:t>	</a:t>
            </a:r>
            <a:r>
              <a:rPr lang="nl-NL" smtClean="0"/>
              <a:t>h	h	b	a	h	a	b	b	h	b	h	h	b	h	h	h	a	h</a:t>
            </a:r>
          </a:p>
          <a:p>
            <a:pPr defTabSz="935038">
              <a:tabLst>
                <a:tab pos="715963" algn="ctr"/>
                <a:tab pos="1163638" algn="ctr"/>
                <a:tab pos="1609725" algn="ctr"/>
                <a:tab pos="2057400" algn="ctr"/>
                <a:tab pos="2514600" algn="ctr"/>
                <a:tab pos="2957513" algn="ctr"/>
                <a:tab pos="3408363" algn="ctr"/>
                <a:tab pos="3857625" algn="ctr"/>
                <a:tab pos="4306888" algn="ctr"/>
                <a:tab pos="4754563" algn="ctr"/>
                <a:tab pos="5203825" algn="ctr"/>
                <a:tab pos="5648325" algn="ctr"/>
                <a:tab pos="6096000" algn="ctr"/>
                <a:tab pos="6543675" algn="ctr"/>
                <a:tab pos="7000875" algn="ctr"/>
                <a:tab pos="7446963" algn="ctr"/>
                <a:tab pos="7894638" algn="ctr"/>
                <a:tab pos="8340725" algn="ctr"/>
              </a:tabLst>
            </a:pPr>
            <a:endParaRPr lang="nl-NL"/>
          </a:p>
        </p:txBody>
      </p:sp>
      <p:cxnSp>
        <p:nvCxnSpPr>
          <p:cNvPr id="102" name="Rechte verbindingslijn 101"/>
          <p:cNvCxnSpPr/>
          <p:nvPr/>
        </p:nvCxnSpPr>
        <p:spPr bwMode="auto">
          <a:xfrm flipV="1">
            <a:off x="401129" y="2526030"/>
            <a:ext cx="8331391" cy="72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405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Mapping a trait</a:t>
            </a:r>
          </a:p>
        </p:txBody>
      </p:sp>
      <p:sp>
        <p:nvSpPr>
          <p:cNvPr id="3" name="Tijdelijke aanduiding voor inhoud 2"/>
          <p:cNvSpPr>
            <a:spLocks noGrp="1"/>
          </p:cNvSpPr>
          <p:nvPr>
            <p:ph idx="1"/>
          </p:nvPr>
        </p:nvSpPr>
        <p:spPr/>
        <p:txBody>
          <a:bodyPr/>
          <a:lstStyle/>
          <a:p>
            <a:r>
              <a:rPr lang="nl-NL" smtClean="0"/>
              <a:t>Errors in scoring make the analysis more complex</a:t>
            </a:r>
          </a:p>
          <a:p>
            <a:r>
              <a:rPr lang="nl-NL" smtClean="0"/>
              <a:t>Better phenotyping results in better mapping</a:t>
            </a:r>
          </a:p>
          <a:p>
            <a:r>
              <a:rPr lang="nl-NL" smtClean="0"/>
              <a:t>Easy for traits determined by a single gene: one locus on the genome</a:t>
            </a:r>
          </a:p>
        </p:txBody>
      </p:sp>
    </p:spTree>
    <p:extLst>
      <p:ext uri="{BB962C8B-B14F-4D97-AF65-F5344CB8AC3E}">
        <p14:creationId xmlns:p14="http://schemas.microsoft.com/office/powerpoint/2010/main" val="3798928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Mapping a trait</a:t>
            </a:r>
          </a:p>
        </p:txBody>
      </p:sp>
      <p:sp>
        <p:nvSpPr>
          <p:cNvPr id="3" name="Tijdelijke aanduiding voor inhoud 2"/>
          <p:cNvSpPr>
            <a:spLocks noGrp="1"/>
          </p:cNvSpPr>
          <p:nvPr>
            <p:ph idx="1"/>
          </p:nvPr>
        </p:nvSpPr>
        <p:spPr/>
        <p:txBody>
          <a:bodyPr/>
          <a:lstStyle/>
          <a:p>
            <a:r>
              <a:rPr lang="nl-NL" smtClean="0"/>
              <a:t>For complex traits use QTL mapping</a:t>
            </a:r>
          </a:p>
          <a:p>
            <a:r>
              <a:rPr lang="nl-NL" smtClean="0"/>
              <a:t>QTLs: Quantative Trait Loci</a:t>
            </a:r>
          </a:p>
          <a:p>
            <a:r>
              <a:rPr lang="nl-NL" smtClean="0"/>
              <a:t>Genotyping and phenotyping a population</a:t>
            </a:r>
          </a:p>
          <a:p>
            <a:r>
              <a:rPr lang="nl-NL" smtClean="0"/>
              <a:t>Use computer software to statistically calculate the positions on the genome (loci) that have an influence on the trait.</a:t>
            </a:r>
            <a:endParaRPr lang="nl-NL"/>
          </a:p>
        </p:txBody>
      </p:sp>
    </p:spTree>
    <p:extLst>
      <p:ext uri="{BB962C8B-B14F-4D97-AF65-F5344CB8AC3E}">
        <p14:creationId xmlns:p14="http://schemas.microsoft.com/office/powerpoint/2010/main" val="83184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The plant</a:t>
            </a:r>
            <a:endParaRPr lang="nl-NL"/>
          </a:p>
        </p:txBody>
      </p:sp>
      <p:pic>
        <p:nvPicPr>
          <p:cNvPr id="1026" name="Picture 2" descr="http://www.clker.com/cliparts/1/4/8/5/1238703793843968626warszawianka_Carrot.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96" y="1598831"/>
            <a:ext cx="3412815" cy="4424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tc.usf.edu/clipart/23900/23909/carrot_23909_m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07" y="1598831"/>
            <a:ext cx="3182398" cy="4424841"/>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ep 47"/>
          <p:cNvGrpSpPr/>
          <p:nvPr/>
        </p:nvGrpSpPr>
        <p:grpSpPr>
          <a:xfrm>
            <a:off x="4206637" y="5233923"/>
            <a:ext cx="730727" cy="955566"/>
            <a:chOff x="969337" y="1700808"/>
            <a:chExt cx="3034983" cy="3968824"/>
          </a:xfrm>
        </p:grpSpPr>
        <p:sp>
          <p:nvSpPr>
            <p:cNvPr id="49" name="Afgeronde rechthoek 48"/>
            <p:cNvSpPr/>
            <p:nvPr/>
          </p:nvSpPr>
          <p:spPr bwMode="auto">
            <a:xfrm>
              <a:off x="1082672" y="1849016"/>
              <a:ext cx="2808312" cy="3672408"/>
            </a:xfrm>
            <a:prstGeom prst="roundRect">
              <a:avLst/>
            </a:prstGeom>
            <a:solidFill>
              <a:schemeClr val="accent3">
                <a:lumMod val="85000"/>
              </a:scheme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0" name="Afgeronde rechthoek 49"/>
            <p:cNvSpPr/>
            <p:nvPr/>
          </p:nvSpPr>
          <p:spPr bwMode="auto">
            <a:xfrm>
              <a:off x="969337" y="1700808"/>
              <a:ext cx="3034983" cy="3968824"/>
            </a:xfrm>
            <a:prstGeom prst="roundRect">
              <a:avLst/>
            </a:prstGeom>
            <a:no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1" name="Ovaal 50"/>
            <p:cNvSpPr/>
            <p:nvPr/>
          </p:nvSpPr>
          <p:spPr bwMode="auto">
            <a:xfrm>
              <a:off x="1547664" y="2348880"/>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2" name="Ovaal 51"/>
            <p:cNvSpPr/>
            <p:nvPr/>
          </p:nvSpPr>
          <p:spPr bwMode="auto">
            <a:xfrm>
              <a:off x="2270804" y="5055671"/>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3" name="Ovaal 52"/>
            <p:cNvSpPr/>
            <p:nvPr/>
          </p:nvSpPr>
          <p:spPr bwMode="auto">
            <a:xfrm>
              <a:off x="3419872" y="4210887"/>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4" name="Ovaal 53"/>
            <p:cNvSpPr/>
            <p:nvPr/>
          </p:nvSpPr>
          <p:spPr bwMode="auto">
            <a:xfrm>
              <a:off x="1547664" y="3104964"/>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5" name="Ovaal 54"/>
            <p:cNvSpPr/>
            <p:nvPr/>
          </p:nvSpPr>
          <p:spPr bwMode="auto">
            <a:xfrm>
              <a:off x="2373288" y="2240868"/>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6" name="Ovaal 55"/>
            <p:cNvSpPr/>
            <p:nvPr/>
          </p:nvSpPr>
          <p:spPr bwMode="auto">
            <a:xfrm>
              <a:off x="3311860" y="2761692"/>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7" name="Ovaal 56"/>
            <p:cNvSpPr/>
            <p:nvPr/>
          </p:nvSpPr>
          <p:spPr bwMode="auto">
            <a:xfrm>
              <a:off x="3091677" y="2134783"/>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8" name="Ovaal 57"/>
            <p:cNvSpPr/>
            <p:nvPr/>
          </p:nvSpPr>
          <p:spPr bwMode="auto">
            <a:xfrm>
              <a:off x="1385121" y="3861048"/>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59" name="Ovaal 58"/>
            <p:cNvSpPr/>
            <p:nvPr/>
          </p:nvSpPr>
          <p:spPr bwMode="auto">
            <a:xfrm>
              <a:off x="3311860" y="4947659"/>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0" name="Ovaal 59"/>
            <p:cNvSpPr/>
            <p:nvPr/>
          </p:nvSpPr>
          <p:spPr bwMode="auto">
            <a:xfrm>
              <a:off x="1592052" y="4869160"/>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1" name="Ovaal 60"/>
            <p:cNvSpPr/>
            <p:nvPr/>
          </p:nvSpPr>
          <p:spPr bwMode="auto">
            <a:xfrm>
              <a:off x="1493133" y="4092675"/>
              <a:ext cx="668473" cy="668473"/>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2" name="Ovaal 61"/>
            <p:cNvSpPr/>
            <p:nvPr/>
          </p:nvSpPr>
          <p:spPr bwMode="auto">
            <a:xfrm rot="19830349">
              <a:off x="1594223" y="5218923"/>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3" name="Ovaal 62"/>
            <p:cNvSpPr/>
            <p:nvPr/>
          </p:nvSpPr>
          <p:spPr bwMode="auto">
            <a:xfrm rot="17688379">
              <a:off x="1180945" y="2712233"/>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4" name="Ovaal 63"/>
            <p:cNvSpPr/>
            <p:nvPr/>
          </p:nvSpPr>
          <p:spPr bwMode="auto">
            <a:xfrm rot="1843669">
              <a:off x="1647062" y="2070804"/>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5" name="Ovaal 64"/>
            <p:cNvSpPr/>
            <p:nvPr/>
          </p:nvSpPr>
          <p:spPr bwMode="auto">
            <a:xfrm rot="17940453">
              <a:off x="2601076" y="2108397"/>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6" name="Ovaal 65"/>
            <p:cNvSpPr/>
            <p:nvPr/>
          </p:nvSpPr>
          <p:spPr bwMode="auto">
            <a:xfrm rot="4082601">
              <a:off x="3307701" y="3332854"/>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7" name="Ovaal 66"/>
            <p:cNvSpPr/>
            <p:nvPr/>
          </p:nvSpPr>
          <p:spPr bwMode="auto">
            <a:xfrm>
              <a:off x="2650726" y="4708376"/>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8" name="Ovaal 67"/>
            <p:cNvSpPr/>
            <p:nvPr/>
          </p:nvSpPr>
          <p:spPr bwMode="auto">
            <a:xfrm rot="3912219">
              <a:off x="1387292" y="3632448"/>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9" name="Vrije vorm 68"/>
            <p:cNvSpPr/>
            <p:nvPr/>
          </p:nvSpPr>
          <p:spPr bwMode="auto">
            <a:xfrm>
              <a:off x="1881318" y="2599345"/>
              <a:ext cx="1506536" cy="2176403"/>
            </a:xfrm>
            <a:custGeom>
              <a:avLst/>
              <a:gdLst>
                <a:gd name="connsiteX0" fmla="*/ 796262 w 1525668"/>
                <a:gd name="connsiteY0" fmla="*/ 51647 h 2169013"/>
                <a:gd name="connsiteX1" fmla="*/ 227643 w 1525668"/>
                <a:gd name="connsiteY1" fmla="*/ 59331 h 2169013"/>
                <a:gd name="connsiteX2" fmla="*/ 4806 w 1525668"/>
                <a:gd name="connsiteY2" fmla="*/ 812366 h 2169013"/>
                <a:gd name="connsiteX3" fmla="*/ 412060 w 1525668"/>
                <a:gd name="connsiteY3" fmla="*/ 1619189 h 2169013"/>
                <a:gd name="connsiteX4" fmla="*/ 511952 w 1525668"/>
                <a:gd name="connsiteY4" fmla="*/ 2149388 h 2169013"/>
                <a:gd name="connsiteX5" fmla="*/ 711737 w 1525668"/>
                <a:gd name="connsiteY5" fmla="*/ 2018759 h 2169013"/>
                <a:gd name="connsiteX6" fmla="*/ 988363 w 1525668"/>
                <a:gd name="connsiteY6" fmla="*/ 1672978 h 2169013"/>
                <a:gd name="connsiteX7" fmla="*/ 1495509 w 1525668"/>
                <a:gd name="connsiteY7" fmla="*/ 1473193 h 2169013"/>
                <a:gd name="connsiteX8" fmla="*/ 1434036 w 1525668"/>
                <a:gd name="connsiteY8" fmla="*/ 720158 h 2169013"/>
                <a:gd name="connsiteX9" fmla="*/ 1157411 w 1525668"/>
                <a:gd name="connsiteY9" fmla="*/ 82383 h 2169013"/>
                <a:gd name="connsiteX10" fmla="*/ 796262 w 1525668"/>
                <a:gd name="connsiteY10" fmla="*/ 51647 h 2169013"/>
                <a:gd name="connsiteX0" fmla="*/ 796262 w 1510072"/>
                <a:gd name="connsiteY0" fmla="*/ 51647 h 2165508"/>
                <a:gd name="connsiteX1" fmla="*/ 227643 w 1510072"/>
                <a:gd name="connsiteY1" fmla="*/ 59331 h 2165508"/>
                <a:gd name="connsiteX2" fmla="*/ 4806 w 1510072"/>
                <a:gd name="connsiteY2" fmla="*/ 812366 h 2165508"/>
                <a:gd name="connsiteX3" fmla="*/ 412060 w 1510072"/>
                <a:gd name="connsiteY3" fmla="*/ 1619189 h 2165508"/>
                <a:gd name="connsiteX4" fmla="*/ 511952 w 1510072"/>
                <a:gd name="connsiteY4" fmla="*/ 2149388 h 2165508"/>
                <a:gd name="connsiteX5" fmla="*/ 711737 w 1510072"/>
                <a:gd name="connsiteY5" fmla="*/ 2018759 h 2165508"/>
                <a:gd name="connsiteX6" fmla="*/ 1203516 w 1510072"/>
                <a:gd name="connsiteY6" fmla="*/ 1918867 h 2165508"/>
                <a:gd name="connsiteX7" fmla="*/ 1495509 w 1510072"/>
                <a:gd name="connsiteY7" fmla="*/ 1473193 h 2165508"/>
                <a:gd name="connsiteX8" fmla="*/ 1434036 w 1510072"/>
                <a:gd name="connsiteY8" fmla="*/ 720158 h 2165508"/>
                <a:gd name="connsiteX9" fmla="*/ 1157411 w 1510072"/>
                <a:gd name="connsiteY9" fmla="*/ 82383 h 2165508"/>
                <a:gd name="connsiteX10" fmla="*/ 796262 w 1510072"/>
                <a:gd name="connsiteY10" fmla="*/ 51647 h 2165508"/>
                <a:gd name="connsiteX0" fmla="*/ 796262 w 1510072"/>
                <a:gd name="connsiteY0" fmla="*/ 51647 h 2176403"/>
                <a:gd name="connsiteX1" fmla="*/ 227643 w 1510072"/>
                <a:gd name="connsiteY1" fmla="*/ 59331 h 2176403"/>
                <a:gd name="connsiteX2" fmla="*/ 4806 w 1510072"/>
                <a:gd name="connsiteY2" fmla="*/ 812366 h 2176403"/>
                <a:gd name="connsiteX3" fmla="*/ 412060 w 1510072"/>
                <a:gd name="connsiteY3" fmla="*/ 1619189 h 2176403"/>
                <a:gd name="connsiteX4" fmla="*/ 511952 w 1510072"/>
                <a:gd name="connsiteY4" fmla="*/ 2149388 h 2176403"/>
                <a:gd name="connsiteX5" fmla="*/ 803946 w 1510072"/>
                <a:gd name="connsiteY5" fmla="*/ 2080231 h 2176403"/>
                <a:gd name="connsiteX6" fmla="*/ 1203516 w 1510072"/>
                <a:gd name="connsiteY6" fmla="*/ 1918867 h 2176403"/>
                <a:gd name="connsiteX7" fmla="*/ 1495509 w 1510072"/>
                <a:gd name="connsiteY7" fmla="*/ 1473193 h 2176403"/>
                <a:gd name="connsiteX8" fmla="*/ 1434036 w 1510072"/>
                <a:gd name="connsiteY8" fmla="*/ 720158 h 2176403"/>
                <a:gd name="connsiteX9" fmla="*/ 1157411 w 1510072"/>
                <a:gd name="connsiteY9" fmla="*/ 82383 h 2176403"/>
                <a:gd name="connsiteX10" fmla="*/ 796262 w 1510072"/>
                <a:gd name="connsiteY10" fmla="*/ 51647 h 2176403"/>
                <a:gd name="connsiteX0" fmla="*/ 792726 w 1506536"/>
                <a:gd name="connsiteY0" fmla="*/ 51647 h 2176403"/>
                <a:gd name="connsiteX1" fmla="*/ 224107 w 1506536"/>
                <a:gd name="connsiteY1" fmla="*/ 59331 h 2176403"/>
                <a:gd name="connsiteX2" fmla="*/ 1270 w 1506536"/>
                <a:gd name="connsiteY2" fmla="*/ 812366 h 2176403"/>
                <a:gd name="connsiteX3" fmla="*/ 308632 w 1506536"/>
                <a:gd name="connsiteY3" fmla="*/ 1619189 h 2176403"/>
                <a:gd name="connsiteX4" fmla="*/ 508416 w 1506536"/>
                <a:gd name="connsiteY4" fmla="*/ 2149388 h 2176403"/>
                <a:gd name="connsiteX5" fmla="*/ 800410 w 1506536"/>
                <a:gd name="connsiteY5" fmla="*/ 2080231 h 2176403"/>
                <a:gd name="connsiteX6" fmla="*/ 1199980 w 1506536"/>
                <a:gd name="connsiteY6" fmla="*/ 1918867 h 2176403"/>
                <a:gd name="connsiteX7" fmla="*/ 1491973 w 1506536"/>
                <a:gd name="connsiteY7" fmla="*/ 1473193 h 2176403"/>
                <a:gd name="connsiteX8" fmla="*/ 1430500 w 1506536"/>
                <a:gd name="connsiteY8" fmla="*/ 720158 h 2176403"/>
                <a:gd name="connsiteX9" fmla="*/ 1153875 w 1506536"/>
                <a:gd name="connsiteY9" fmla="*/ 82383 h 2176403"/>
                <a:gd name="connsiteX10" fmla="*/ 792726 w 1506536"/>
                <a:gd name="connsiteY10" fmla="*/ 51647 h 217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6536" h="2176403">
                  <a:moveTo>
                    <a:pt x="792726" y="51647"/>
                  </a:moveTo>
                  <a:cubicBezTo>
                    <a:pt x="637765" y="47805"/>
                    <a:pt x="356016" y="-67456"/>
                    <a:pt x="224107" y="59331"/>
                  </a:cubicBezTo>
                  <a:cubicBezTo>
                    <a:pt x="92198" y="186118"/>
                    <a:pt x="-12817" y="552390"/>
                    <a:pt x="1270" y="812366"/>
                  </a:cubicBezTo>
                  <a:cubicBezTo>
                    <a:pt x="15357" y="1072342"/>
                    <a:pt x="224108" y="1396352"/>
                    <a:pt x="308632" y="1619189"/>
                  </a:cubicBezTo>
                  <a:cubicBezTo>
                    <a:pt x="393156" y="1842026"/>
                    <a:pt x="426453" y="2072548"/>
                    <a:pt x="508416" y="2149388"/>
                  </a:cubicBezTo>
                  <a:cubicBezTo>
                    <a:pt x="590379" y="2226228"/>
                    <a:pt x="685149" y="2118651"/>
                    <a:pt x="800410" y="2080231"/>
                  </a:cubicBezTo>
                  <a:cubicBezTo>
                    <a:pt x="915671" y="2041811"/>
                    <a:pt x="1084720" y="2020040"/>
                    <a:pt x="1199980" y="1918867"/>
                  </a:cubicBezTo>
                  <a:cubicBezTo>
                    <a:pt x="1315240" y="1817694"/>
                    <a:pt x="1453553" y="1672978"/>
                    <a:pt x="1491973" y="1473193"/>
                  </a:cubicBezTo>
                  <a:cubicBezTo>
                    <a:pt x="1530393" y="1273408"/>
                    <a:pt x="1486850" y="951960"/>
                    <a:pt x="1430500" y="720158"/>
                  </a:cubicBezTo>
                  <a:cubicBezTo>
                    <a:pt x="1374150" y="488356"/>
                    <a:pt x="1257609" y="195082"/>
                    <a:pt x="1153875" y="82383"/>
                  </a:cubicBezTo>
                  <a:cubicBezTo>
                    <a:pt x="1050141" y="-30316"/>
                    <a:pt x="947687" y="55489"/>
                    <a:pt x="792726" y="51647"/>
                  </a:cubicBez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cxnSp>
        <p:nvCxnSpPr>
          <p:cNvPr id="20" name="Rechte verbindingslijn met pijl 19"/>
          <p:cNvCxnSpPr/>
          <p:nvPr/>
        </p:nvCxnSpPr>
        <p:spPr bwMode="auto">
          <a:xfrm>
            <a:off x="2966224" y="5029200"/>
            <a:ext cx="1048215" cy="361222"/>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met pijl 70"/>
          <p:cNvCxnSpPr/>
          <p:nvPr/>
        </p:nvCxnSpPr>
        <p:spPr bwMode="auto">
          <a:xfrm>
            <a:off x="2706028" y="3804483"/>
            <a:ext cx="1500609" cy="1405328"/>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echte verbindingslijn met pijl 71"/>
          <p:cNvCxnSpPr/>
          <p:nvPr/>
        </p:nvCxnSpPr>
        <p:spPr bwMode="auto">
          <a:xfrm>
            <a:off x="3706219" y="3804483"/>
            <a:ext cx="702360" cy="1313927"/>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Rechte verbindingslijn met pijl 72"/>
          <p:cNvCxnSpPr/>
          <p:nvPr/>
        </p:nvCxnSpPr>
        <p:spPr bwMode="auto">
          <a:xfrm flipH="1">
            <a:off x="4717629" y="3166946"/>
            <a:ext cx="691141" cy="195146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0621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675" y="609600"/>
            <a:ext cx="7772400" cy="1143000"/>
          </a:xfrm>
        </p:spPr>
        <p:txBody>
          <a:bodyPr/>
          <a:lstStyle/>
          <a:p>
            <a:r>
              <a:rPr lang="nl-NL"/>
              <a:t>Advantages for carrot breeding</a:t>
            </a:r>
          </a:p>
        </p:txBody>
      </p:sp>
      <p:sp>
        <p:nvSpPr>
          <p:cNvPr id="3" name="Tijdelijke aanduiding voor inhoud 2"/>
          <p:cNvSpPr>
            <a:spLocks noGrp="1"/>
          </p:cNvSpPr>
          <p:nvPr>
            <p:ph idx="1"/>
          </p:nvPr>
        </p:nvSpPr>
        <p:spPr/>
        <p:txBody>
          <a:bodyPr/>
          <a:lstStyle/>
          <a:p>
            <a:r>
              <a:rPr lang="nl-NL" smtClean="0"/>
              <a:t>Dominant resistance: markers can distinguish homozygous and heterozygous resistant plants</a:t>
            </a:r>
          </a:p>
          <a:p>
            <a:r>
              <a:rPr lang="nl-NL" smtClean="0"/>
              <a:t>Recessive resistance: markers can distinguish heterozygous and </a:t>
            </a:r>
            <a:r>
              <a:rPr lang="nl-NL"/>
              <a:t>homozygous </a:t>
            </a:r>
            <a:r>
              <a:rPr lang="nl-NL" smtClean="0"/>
              <a:t>susceptible plants</a:t>
            </a:r>
            <a:endParaRPr lang="nl-NL"/>
          </a:p>
          <a:p>
            <a:r>
              <a:rPr lang="nl-NL"/>
              <a:t>Combine resistance </a:t>
            </a:r>
            <a:r>
              <a:rPr lang="nl-NL" smtClean="0"/>
              <a:t>genes</a:t>
            </a:r>
          </a:p>
          <a:p>
            <a:endParaRPr lang="nl-NL"/>
          </a:p>
        </p:txBody>
      </p:sp>
    </p:spTree>
    <p:extLst>
      <p:ext uri="{BB962C8B-B14F-4D97-AF65-F5344CB8AC3E}">
        <p14:creationId xmlns:p14="http://schemas.microsoft.com/office/powerpoint/2010/main" val="1062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675" y="609600"/>
            <a:ext cx="7772400" cy="1143000"/>
          </a:xfrm>
        </p:spPr>
        <p:txBody>
          <a:bodyPr/>
          <a:lstStyle/>
          <a:p>
            <a:r>
              <a:rPr lang="nl-NL"/>
              <a:t>Advantages for carrot breeding</a:t>
            </a:r>
          </a:p>
        </p:txBody>
      </p:sp>
      <p:sp>
        <p:nvSpPr>
          <p:cNvPr id="3" name="Tijdelijke aanduiding voor inhoud 2"/>
          <p:cNvSpPr>
            <a:spLocks noGrp="1"/>
          </p:cNvSpPr>
          <p:nvPr>
            <p:ph idx="1"/>
          </p:nvPr>
        </p:nvSpPr>
        <p:spPr/>
        <p:txBody>
          <a:bodyPr/>
          <a:lstStyle/>
          <a:p>
            <a:r>
              <a:rPr lang="nl-NL" dirty="0" err="1" smtClean="0"/>
              <a:t>Molecular</a:t>
            </a:r>
            <a:r>
              <a:rPr lang="nl-NL" dirty="0" smtClean="0"/>
              <a:t> </a:t>
            </a:r>
            <a:r>
              <a:rPr lang="nl-NL" dirty="0"/>
              <a:t>markers </a:t>
            </a:r>
            <a:r>
              <a:rPr lang="nl-NL" dirty="0" err="1"/>
              <a:t>provide</a:t>
            </a:r>
            <a:r>
              <a:rPr lang="nl-NL" dirty="0"/>
              <a:t> </a:t>
            </a:r>
            <a:r>
              <a:rPr lang="nl-NL" dirty="0" err="1"/>
              <a:t>an</a:t>
            </a:r>
            <a:r>
              <a:rPr lang="nl-NL" dirty="0"/>
              <a:t> </a:t>
            </a:r>
            <a:r>
              <a:rPr lang="nl-NL" dirty="0" err="1"/>
              <a:t>additional</a:t>
            </a:r>
            <a:r>
              <a:rPr lang="nl-NL" dirty="0"/>
              <a:t> tool </a:t>
            </a:r>
            <a:r>
              <a:rPr lang="nl-NL" dirty="0" err="1"/>
              <a:t>for</a:t>
            </a:r>
            <a:r>
              <a:rPr lang="nl-NL" dirty="0"/>
              <a:t> </a:t>
            </a:r>
            <a:r>
              <a:rPr lang="nl-NL" dirty="0" err="1"/>
              <a:t>breeders</a:t>
            </a:r>
            <a:r>
              <a:rPr lang="nl-NL" dirty="0"/>
              <a:t> </a:t>
            </a:r>
            <a:r>
              <a:rPr lang="nl-NL" dirty="0" err="1"/>
              <a:t>to</a:t>
            </a:r>
            <a:r>
              <a:rPr lang="nl-NL" dirty="0"/>
              <a:t> select </a:t>
            </a:r>
            <a:r>
              <a:rPr lang="nl-NL" dirty="0" err="1"/>
              <a:t>for</a:t>
            </a:r>
            <a:r>
              <a:rPr lang="nl-NL" dirty="0"/>
              <a:t> </a:t>
            </a:r>
            <a:r>
              <a:rPr lang="nl-NL" dirty="0" err="1"/>
              <a:t>their</a:t>
            </a:r>
            <a:r>
              <a:rPr lang="nl-NL" dirty="0"/>
              <a:t> </a:t>
            </a:r>
            <a:r>
              <a:rPr lang="nl-NL" dirty="0" err="1"/>
              <a:t>traits</a:t>
            </a:r>
            <a:r>
              <a:rPr lang="nl-NL" dirty="0"/>
              <a:t> of </a:t>
            </a:r>
            <a:r>
              <a:rPr lang="nl-NL" dirty="0" smtClean="0"/>
              <a:t>interest.</a:t>
            </a:r>
            <a:endParaRPr lang="nl-NL" dirty="0"/>
          </a:p>
          <a:p>
            <a:r>
              <a:rPr lang="nl-NL" dirty="0" err="1" smtClean="0"/>
              <a:t>Selection</a:t>
            </a:r>
            <a:r>
              <a:rPr lang="nl-NL" dirty="0" smtClean="0"/>
              <a:t> </a:t>
            </a:r>
            <a:r>
              <a:rPr lang="nl-NL" dirty="0" err="1" smtClean="0"/>
              <a:t>with</a:t>
            </a:r>
            <a:r>
              <a:rPr lang="nl-NL" dirty="0" smtClean="0"/>
              <a:t> markers </a:t>
            </a:r>
            <a:r>
              <a:rPr lang="nl-NL" dirty="0" err="1" smtClean="0"/>
              <a:t>can</a:t>
            </a:r>
            <a:r>
              <a:rPr lang="nl-NL" dirty="0" smtClean="0"/>
              <a:t> </a:t>
            </a:r>
            <a:r>
              <a:rPr lang="nl-NL" dirty="0" err="1" smtClean="0"/>
              <a:t>be</a:t>
            </a:r>
            <a:r>
              <a:rPr lang="nl-NL" dirty="0" smtClean="0"/>
              <a:t> </a:t>
            </a:r>
            <a:r>
              <a:rPr lang="nl-NL" dirty="0" err="1" smtClean="0"/>
              <a:t>done</a:t>
            </a:r>
            <a:r>
              <a:rPr lang="nl-NL" dirty="0" smtClean="0"/>
              <a:t> at </a:t>
            </a:r>
            <a:r>
              <a:rPr lang="nl-NL" dirty="0" err="1" smtClean="0"/>
              <a:t>any</a:t>
            </a:r>
            <a:r>
              <a:rPr lang="nl-NL" dirty="0" smtClean="0"/>
              <a:t> stage </a:t>
            </a:r>
            <a:r>
              <a:rPr lang="nl-NL" dirty="0" err="1" smtClean="0"/>
              <a:t>with</a:t>
            </a:r>
            <a:r>
              <a:rPr lang="nl-NL" dirty="0" smtClean="0"/>
              <a:t> </a:t>
            </a:r>
            <a:r>
              <a:rPr lang="nl-NL" dirty="0" err="1" smtClean="0"/>
              <a:t>any</a:t>
            </a:r>
            <a:r>
              <a:rPr lang="nl-NL" dirty="0" smtClean="0"/>
              <a:t> part of the plant</a:t>
            </a:r>
          </a:p>
          <a:p>
            <a:r>
              <a:rPr lang="nl-NL" dirty="0" smtClean="0"/>
              <a:t>New </a:t>
            </a:r>
            <a:r>
              <a:rPr lang="nl-NL" dirty="0" err="1" smtClean="0"/>
              <a:t>possibilities</a:t>
            </a:r>
            <a:r>
              <a:rPr lang="nl-NL" dirty="0" smtClean="0"/>
              <a:t> </a:t>
            </a:r>
            <a:r>
              <a:rPr lang="nl-NL" dirty="0" err="1" smtClean="0"/>
              <a:t>to</a:t>
            </a:r>
            <a:r>
              <a:rPr lang="nl-NL" dirty="0" smtClean="0"/>
              <a:t> combine </a:t>
            </a:r>
            <a:r>
              <a:rPr lang="nl-NL" dirty="0" err="1" smtClean="0"/>
              <a:t>traits</a:t>
            </a:r>
            <a:r>
              <a:rPr lang="nl-NL" dirty="0" smtClean="0"/>
              <a:t> of interest </a:t>
            </a:r>
            <a:r>
              <a:rPr lang="nl-NL" dirty="0" err="1" smtClean="0"/>
              <a:t>to</a:t>
            </a:r>
            <a:r>
              <a:rPr lang="nl-NL" dirty="0" smtClean="0"/>
              <a:t> </a:t>
            </a:r>
            <a:r>
              <a:rPr lang="nl-NL" dirty="0" err="1" smtClean="0"/>
              <a:t>create</a:t>
            </a:r>
            <a:r>
              <a:rPr lang="nl-NL" dirty="0" smtClean="0"/>
              <a:t> even </a:t>
            </a:r>
            <a:r>
              <a:rPr lang="nl-NL" dirty="0" err="1" smtClean="0"/>
              <a:t>better</a:t>
            </a:r>
            <a:r>
              <a:rPr lang="nl-NL" dirty="0" smtClean="0"/>
              <a:t> </a:t>
            </a:r>
            <a:r>
              <a:rPr lang="nl-NL" dirty="0" err="1" smtClean="0"/>
              <a:t>carrots</a:t>
            </a:r>
            <a:endParaRPr lang="nl-NL" dirty="0" smtClean="0"/>
          </a:p>
          <a:p>
            <a:endParaRPr lang="nl-NL" dirty="0"/>
          </a:p>
        </p:txBody>
      </p:sp>
    </p:spTree>
    <p:extLst>
      <p:ext uri="{BB962C8B-B14F-4D97-AF65-F5344CB8AC3E}">
        <p14:creationId xmlns:p14="http://schemas.microsoft.com/office/powerpoint/2010/main" val="21537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The plant cell</a:t>
            </a:r>
            <a:endParaRPr lang="nl-NL"/>
          </a:p>
        </p:txBody>
      </p:sp>
      <p:grpSp>
        <p:nvGrpSpPr>
          <p:cNvPr id="35" name="Groep 34"/>
          <p:cNvGrpSpPr/>
          <p:nvPr/>
        </p:nvGrpSpPr>
        <p:grpSpPr>
          <a:xfrm>
            <a:off x="753312" y="1965238"/>
            <a:ext cx="3034983" cy="3968824"/>
            <a:chOff x="969337" y="1700808"/>
            <a:chExt cx="3034983" cy="3968824"/>
          </a:xfrm>
        </p:grpSpPr>
        <p:sp>
          <p:nvSpPr>
            <p:cNvPr id="5" name="Afgeronde rechthoek 4"/>
            <p:cNvSpPr/>
            <p:nvPr/>
          </p:nvSpPr>
          <p:spPr bwMode="auto">
            <a:xfrm>
              <a:off x="1082672" y="1849016"/>
              <a:ext cx="2808312" cy="3672408"/>
            </a:xfrm>
            <a:prstGeom prst="roundRect">
              <a:avLst/>
            </a:prstGeom>
            <a:solidFill>
              <a:schemeClr val="accent3">
                <a:lumMod val="85000"/>
              </a:schemeClr>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7" name="Afgeronde rechthoek 6"/>
            <p:cNvSpPr/>
            <p:nvPr/>
          </p:nvSpPr>
          <p:spPr bwMode="auto">
            <a:xfrm>
              <a:off x="969337" y="1700808"/>
              <a:ext cx="3034983" cy="3968824"/>
            </a:xfrm>
            <a:prstGeom prst="roundRect">
              <a:avLst/>
            </a:prstGeom>
            <a:no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6" name="Ovaal 5"/>
            <p:cNvSpPr/>
            <p:nvPr/>
          </p:nvSpPr>
          <p:spPr bwMode="auto">
            <a:xfrm>
              <a:off x="1547664" y="2348880"/>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9" name="Ovaal 8"/>
            <p:cNvSpPr/>
            <p:nvPr/>
          </p:nvSpPr>
          <p:spPr bwMode="auto">
            <a:xfrm>
              <a:off x="2270804" y="5055671"/>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0" name="Ovaal 9"/>
            <p:cNvSpPr/>
            <p:nvPr/>
          </p:nvSpPr>
          <p:spPr bwMode="auto">
            <a:xfrm>
              <a:off x="3419872" y="4210887"/>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1" name="Ovaal 10"/>
            <p:cNvSpPr/>
            <p:nvPr/>
          </p:nvSpPr>
          <p:spPr bwMode="auto">
            <a:xfrm>
              <a:off x="1547664" y="3104964"/>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2" name="Ovaal 11"/>
            <p:cNvSpPr/>
            <p:nvPr/>
          </p:nvSpPr>
          <p:spPr bwMode="auto">
            <a:xfrm>
              <a:off x="2373288" y="2240868"/>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3" name="Ovaal 12"/>
            <p:cNvSpPr/>
            <p:nvPr/>
          </p:nvSpPr>
          <p:spPr bwMode="auto">
            <a:xfrm>
              <a:off x="3311860" y="2761692"/>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4" name="Ovaal 13"/>
            <p:cNvSpPr/>
            <p:nvPr/>
          </p:nvSpPr>
          <p:spPr bwMode="auto">
            <a:xfrm>
              <a:off x="3091677" y="2134783"/>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5" name="Ovaal 14"/>
            <p:cNvSpPr/>
            <p:nvPr/>
          </p:nvSpPr>
          <p:spPr bwMode="auto">
            <a:xfrm>
              <a:off x="1385121" y="3861048"/>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6" name="Ovaal 15"/>
            <p:cNvSpPr/>
            <p:nvPr/>
          </p:nvSpPr>
          <p:spPr bwMode="auto">
            <a:xfrm>
              <a:off x="3311860" y="4947659"/>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7" name="Ovaal 16"/>
            <p:cNvSpPr/>
            <p:nvPr/>
          </p:nvSpPr>
          <p:spPr bwMode="auto">
            <a:xfrm>
              <a:off x="1592052" y="4869160"/>
              <a:ext cx="216024" cy="216024"/>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8" name="Ovaal 17"/>
            <p:cNvSpPr/>
            <p:nvPr/>
          </p:nvSpPr>
          <p:spPr bwMode="auto">
            <a:xfrm>
              <a:off x="1493133" y="4092675"/>
              <a:ext cx="668473" cy="668473"/>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8" name="Ovaal 7"/>
            <p:cNvSpPr/>
            <p:nvPr/>
          </p:nvSpPr>
          <p:spPr bwMode="auto">
            <a:xfrm rot="19830349">
              <a:off x="1594223" y="5218923"/>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7" name="Ovaal 26"/>
            <p:cNvSpPr/>
            <p:nvPr/>
          </p:nvSpPr>
          <p:spPr bwMode="auto">
            <a:xfrm rot="17688379">
              <a:off x="1180945" y="2712233"/>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8" name="Ovaal 27"/>
            <p:cNvSpPr/>
            <p:nvPr/>
          </p:nvSpPr>
          <p:spPr bwMode="auto">
            <a:xfrm rot="1843669">
              <a:off x="1647062" y="2070804"/>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9" name="Ovaal 28"/>
            <p:cNvSpPr/>
            <p:nvPr/>
          </p:nvSpPr>
          <p:spPr bwMode="auto">
            <a:xfrm rot="17940453">
              <a:off x="2601076" y="2108397"/>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0" name="Ovaal 29"/>
            <p:cNvSpPr/>
            <p:nvPr/>
          </p:nvSpPr>
          <p:spPr bwMode="auto">
            <a:xfrm rot="4082601">
              <a:off x="3307701" y="3332854"/>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1" name="Ovaal 30"/>
            <p:cNvSpPr/>
            <p:nvPr/>
          </p:nvSpPr>
          <p:spPr bwMode="auto">
            <a:xfrm>
              <a:off x="2650726" y="4708376"/>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2" name="Ovaal 31"/>
            <p:cNvSpPr/>
            <p:nvPr/>
          </p:nvSpPr>
          <p:spPr bwMode="auto">
            <a:xfrm rot="3912219">
              <a:off x="1387292" y="3632448"/>
              <a:ext cx="427706" cy="5277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34" name="Vrije vorm 33"/>
            <p:cNvSpPr/>
            <p:nvPr/>
          </p:nvSpPr>
          <p:spPr bwMode="auto">
            <a:xfrm>
              <a:off x="1881318" y="2599345"/>
              <a:ext cx="1506536" cy="2176403"/>
            </a:xfrm>
            <a:custGeom>
              <a:avLst/>
              <a:gdLst>
                <a:gd name="connsiteX0" fmla="*/ 796262 w 1525668"/>
                <a:gd name="connsiteY0" fmla="*/ 51647 h 2169013"/>
                <a:gd name="connsiteX1" fmla="*/ 227643 w 1525668"/>
                <a:gd name="connsiteY1" fmla="*/ 59331 h 2169013"/>
                <a:gd name="connsiteX2" fmla="*/ 4806 w 1525668"/>
                <a:gd name="connsiteY2" fmla="*/ 812366 h 2169013"/>
                <a:gd name="connsiteX3" fmla="*/ 412060 w 1525668"/>
                <a:gd name="connsiteY3" fmla="*/ 1619189 h 2169013"/>
                <a:gd name="connsiteX4" fmla="*/ 511952 w 1525668"/>
                <a:gd name="connsiteY4" fmla="*/ 2149388 h 2169013"/>
                <a:gd name="connsiteX5" fmla="*/ 711737 w 1525668"/>
                <a:gd name="connsiteY5" fmla="*/ 2018759 h 2169013"/>
                <a:gd name="connsiteX6" fmla="*/ 988363 w 1525668"/>
                <a:gd name="connsiteY6" fmla="*/ 1672978 h 2169013"/>
                <a:gd name="connsiteX7" fmla="*/ 1495509 w 1525668"/>
                <a:gd name="connsiteY7" fmla="*/ 1473193 h 2169013"/>
                <a:gd name="connsiteX8" fmla="*/ 1434036 w 1525668"/>
                <a:gd name="connsiteY8" fmla="*/ 720158 h 2169013"/>
                <a:gd name="connsiteX9" fmla="*/ 1157411 w 1525668"/>
                <a:gd name="connsiteY9" fmla="*/ 82383 h 2169013"/>
                <a:gd name="connsiteX10" fmla="*/ 796262 w 1525668"/>
                <a:gd name="connsiteY10" fmla="*/ 51647 h 2169013"/>
                <a:gd name="connsiteX0" fmla="*/ 796262 w 1510072"/>
                <a:gd name="connsiteY0" fmla="*/ 51647 h 2165508"/>
                <a:gd name="connsiteX1" fmla="*/ 227643 w 1510072"/>
                <a:gd name="connsiteY1" fmla="*/ 59331 h 2165508"/>
                <a:gd name="connsiteX2" fmla="*/ 4806 w 1510072"/>
                <a:gd name="connsiteY2" fmla="*/ 812366 h 2165508"/>
                <a:gd name="connsiteX3" fmla="*/ 412060 w 1510072"/>
                <a:gd name="connsiteY3" fmla="*/ 1619189 h 2165508"/>
                <a:gd name="connsiteX4" fmla="*/ 511952 w 1510072"/>
                <a:gd name="connsiteY4" fmla="*/ 2149388 h 2165508"/>
                <a:gd name="connsiteX5" fmla="*/ 711737 w 1510072"/>
                <a:gd name="connsiteY5" fmla="*/ 2018759 h 2165508"/>
                <a:gd name="connsiteX6" fmla="*/ 1203516 w 1510072"/>
                <a:gd name="connsiteY6" fmla="*/ 1918867 h 2165508"/>
                <a:gd name="connsiteX7" fmla="*/ 1495509 w 1510072"/>
                <a:gd name="connsiteY7" fmla="*/ 1473193 h 2165508"/>
                <a:gd name="connsiteX8" fmla="*/ 1434036 w 1510072"/>
                <a:gd name="connsiteY8" fmla="*/ 720158 h 2165508"/>
                <a:gd name="connsiteX9" fmla="*/ 1157411 w 1510072"/>
                <a:gd name="connsiteY9" fmla="*/ 82383 h 2165508"/>
                <a:gd name="connsiteX10" fmla="*/ 796262 w 1510072"/>
                <a:gd name="connsiteY10" fmla="*/ 51647 h 2165508"/>
                <a:gd name="connsiteX0" fmla="*/ 796262 w 1510072"/>
                <a:gd name="connsiteY0" fmla="*/ 51647 h 2176403"/>
                <a:gd name="connsiteX1" fmla="*/ 227643 w 1510072"/>
                <a:gd name="connsiteY1" fmla="*/ 59331 h 2176403"/>
                <a:gd name="connsiteX2" fmla="*/ 4806 w 1510072"/>
                <a:gd name="connsiteY2" fmla="*/ 812366 h 2176403"/>
                <a:gd name="connsiteX3" fmla="*/ 412060 w 1510072"/>
                <a:gd name="connsiteY3" fmla="*/ 1619189 h 2176403"/>
                <a:gd name="connsiteX4" fmla="*/ 511952 w 1510072"/>
                <a:gd name="connsiteY4" fmla="*/ 2149388 h 2176403"/>
                <a:gd name="connsiteX5" fmla="*/ 803946 w 1510072"/>
                <a:gd name="connsiteY5" fmla="*/ 2080231 h 2176403"/>
                <a:gd name="connsiteX6" fmla="*/ 1203516 w 1510072"/>
                <a:gd name="connsiteY6" fmla="*/ 1918867 h 2176403"/>
                <a:gd name="connsiteX7" fmla="*/ 1495509 w 1510072"/>
                <a:gd name="connsiteY7" fmla="*/ 1473193 h 2176403"/>
                <a:gd name="connsiteX8" fmla="*/ 1434036 w 1510072"/>
                <a:gd name="connsiteY8" fmla="*/ 720158 h 2176403"/>
                <a:gd name="connsiteX9" fmla="*/ 1157411 w 1510072"/>
                <a:gd name="connsiteY9" fmla="*/ 82383 h 2176403"/>
                <a:gd name="connsiteX10" fmla="*/ 796262 w 1510072"/>
                <a:gd name="connsiteY10" fmla="*/ 51647 h 2176403"/>
                <a:gd name="connsiteX0" fmla="*/ 792726 w 1506536"/>
                <a:gd name="connsiteY0" fmla="*/ 51647 h 2176403"/>
                <a:gd name="connsiteX1" fmla="*/ 224107 w 1506536"/>
                <a:gd name="connsiteY1" fmla="*/ 59331 h 2176403"/>
                <a:gd name="connsiteX2" fmla="*/ 1270 w 1506536"/>
                <a:gd name="connsiteY2" fmla="*/ 812366 h 2176403"/>
                <a:gd name="connsiteX3" fmla="*/ 308632 w 1506536"/>
                <a:gd name="connsiteY3" fmla="*/ 1619189 h 2176403"/>
                <a:gd name="connsiteX4" fmla="*/ 508416 w 1506536"/>
                <a:gd name="connsiteY4" fmla="*/ 2149388 h 2176403"/>
                <a:gd name="connsiteX5" fmla="*/ 800410 w 1506536"/>
                <a:gd name="connsiteY5" fmla="*/ 2080231 h 2176403"/>
                <a:gd name="connsiteX6" fmla="*/ 1199980 w 1506536"/>
                <a:gd name="connsiteY6" fmla="*/ 1918867 h 2176403"/>
                <a:gd name="connsiteX7" fmla="*/ 1491973 w 1506536"/>
                <a:gd name="connsiteY7" fmla="*/ 1473193 h 2176403"/>
                <a:gd name="connsiteX8" fmla="*/ 1430500 w 1506536"/>
                <a:gd name="connsiteY8" fmla="*/ 720158 h 2176403"/>
                <a:gd name="connsiteX9" fmla="*/ 1153875 w 1506536"/>
                <a:gd name="connsiteY9" fmla="*/ 82383 h 2176403"/>
                <a:gd name="connsiteX10" fmla="*/ 792726 w 1506536"/>
                <a:gd name="connsiteY10" fmla="*/ 51647 h 217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6536" h="2176403">
                  <a:moveTo>
                    <a:pt x="792726" y="51647"/>
                  </a:moveTo>
                  <a:cubicBezTo>
                    <a:pt x="637765" y="47805"/>
                    <a:pt x="356016" y="-67456"/>
                    <a:pt x="224107" y="59331"/>
                  </a:cubicBezTo>
                  <a:cubicBezTo>
                    <a:pt x="92198" y="186118"/>
                    <a:pt x="-12817" y="552390"/>
                    <a:pt x="1270" y="812366"/>
                  </a:cubicBezTo>
                  <a:cubicBezTo>
                    <a:pt x="15357" y="1072342"/>
                    <a:pt x="224108" y="1396352"/>
                    <a:pt x="308632" y="1619189"/>
                  </a:cubicBezTo>
                  <a:cubicBezTo>
                    <a:pt x="393156" y="1842026"/>
                    <a:pt x="426453" y="2072548"/>
                    <a:pt x="508416" y="2149388"/>
                  </a:cubicBezTo>
                  <a:cubicBezTo>
                    <a:pt x="590379" y="2226228"/>
                    <a:pt x="685149" y="2118651"/>
                    <a:pt x="800410" y="2080231"/>
                  </a:cubicBezTo>
                  <a:cubicBezTo>
                    <a:pt x="915671" y="2041811"/>
                    <a:pt x="1084720" y="2020040"/>
                    <a:pt x="1199980" y="1918867"/>
                  </a:cubicBezTo>
                  <a:cubicBezTo>
                    <a:pt x="1315240" y="1817694"/>
                    <a:pt x="1453553" y="1672978"/>
                    <a:pt x="1491973" y="1473193"/>
                  </a:cubicBezTo>
                  <a:cubicBezTo>
                    <a:pt x="1530393" y="1273408"/>
                    <a:pt x="1486850" y="951960"/>
                    <a:pt x="1430500" y="720158"/>
                  </a:cubicBezTo>
                  <a:cubicBezTo>
                    <a:pt x="1374150" y="488356"/>
                    <a:pt x="1257609" y="195082"/>
                    <a:pt x="1153875" y="82383"/>
                  </a:cubicBezTo>
                  <a:cubicBezTo>
                    <a:pt x="1050141" y="-30316"/>
                    <a:pt x="947687" y="55489"/>
                    <a:pt x="792726" y="51647"/>
                  </a:cubicBez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grpSp>
      <p:cxnSp>
        <p:nvCxnSpPr>
          <p:cNvPr id="37" name="Rechte verbindingslijn 36"/>
          <p:cNvCxnSpPr/>
          <p:nvPr/>
        </p:nvCxnSpPr>
        <p:spPr bwMode="auto">
          <a:xfrm>
            <a:off x="3419871" y="3032972"/>
            <a:ext cx="1952600"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38"/>
          <p:cNvCxnSpPr/>
          <p:nvPr/>
        </p:nvCxnSpPr>
        <p:spPr bwMode="auto">
          <a:xfrm>
            <a:off x="3788294" y="2313501"/>
            <a:ext cx="1584177"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echte verbindingslijn 39"/>
          <p:cNvCxnSpPr/>
          <p:nvPr/>
        </p:nvCxnSpPr>
        <p:spPr bwMode="auto">
          <a:xfrm>
            <a:off x="3305529" y="3585418"/>
            <a:ext cx="2066942"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Rechte verbindingslijn 40"/>
          <p:cNvCxnSpPr/>
          <p:nvPr/>
        </p:nvCxnSpPr>
        <p:spPr bwMode="auto">
          <a:xfrm>
            <a:off x="1644890" y="4783384"/>
            <a:ext cx="3727581"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echte verbindingslijn 41"/>
          <p:cNvCxnSpPr/>
          <p:nvPr/>
        </p:nvCxnSpPr>
        <p:spPr bwMode="auto">
          <a:xfrm>
            <a:off x="3203847" y="5309684"/>
            <a:ext cx="2168624"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Rechte verbindingslijn 42"/>
          <p:cNvCxnSpPr/>
          <p:nvPr/>
        </p:nvCxnSpPr>
        <p:spPr bwMode="auto">
          <a:xfrm>
            <a:off x="3674959" y="2689073"/>
            <a:ext cx="1695248"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Rechte verbindingslijn 45"/>
          <p:cNvCxnSpPr/>
          <p:nvPr/>
        </p:nvCxnSpPr>
        <p:spPr bwMode="auto">
          <a:xfrm>
            <a:off x="2725683" y="4125478"/>
            <a:ext cx="2646788"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kstvak 2"/>
          <p:cNvSpPr txBox="1"/>
          <p:nvPr/>
        </p:nvSpPr>
        <p:spPr>
          <a:xfrm>
            <a:off x="5436096" y="2113446"/>
            <a:ext cx="1116011" cy="400110"/>
          </a:xfrm>
          <a:prstGeom prst="rect">
            <a:avLst/>
          </a:prstGeom>
          <a:noFill/>
        </p:spPr>
        <p:txBody>
          <a:bodyPr wrap="none" rtlCol="0">
            <a:spAutoFit/>
          </a:bodyPr>
          <a:lstStyle/>
          <a:p>
            <a:r>
              <a:rPr lang="nl-NL" sz="2000" smtClean="0"/>
              <a:t>Cell wall</a:t>
            </a:r>
            <a:endParaRPr lang="nl-NL" sz="2000"/>
          </a:p>
        </p:txBody>
      </p:sp>
      <p:sp>
        <p:nvSpPr>
          <p:cNvPr id="33" name="Tekstvak 32"/>
          <p:cNvSpPr txBox="1"/>
          <p:nvPr/>
        </p:nvSpPr>
        <p:spPr>
          <a:xfrm>
            <a:off x="5436096" y="2489018"/>
            <a:ext cx="1755609" cy="400110"/>
          </a:xfrm>
          <a:prstGeom prst="rect">
            <a:avLst/>
          </a:prstGeom>
          <a:noFill/>
        </p:spPr>
        <p:txBody>
          <a:bodyPr wrap="none" rtlCol="0">
            <a:spAutoFit/>
          </a:bodyPr>
          <a:lstStyle/>
          <a:p>
            <a:r>
              <a:rPr lang="nl-NL" sz="2000" smtClean="0"/>
              <a:t>Cell membrane</a:t>
            </a:r>
            <a:endParaRPr lang="nl-NL" sz="2000"/>
          </a:p>
        </p:txBody>
      </p:sp>
      <p:sp>
        <p:nvSpPr>
          <p:cNvPr id="36" name="Tekstvak 35"/>
          <p:cNvSpPr txBox="1"/>
          <p:nvPr/>
        </p:nvSpPr>
        <p:spPr>
          <a:xfrm>
            <a:off x="5436096" y="2832917"/>
            <a:ext cx="1293944" cy="400110"/>
          </a:xfrm>
          <a:prstGeom prst="rect">
            <a:avLst/>
          </a:prstGeom>
          <a:noFill/>
        </p:spPr>
        <p:txBody>
          <a:bodyPr wrap="none" rtlCol="0">
            <a:spAutoFit/>
          </a:bodyPr>
          <a:lstStyle/>
          <a:p>
            <a:r>
              <a:rPr lang="nl-NL" sz="2000" smtClean="0"/>
              <a:t>Cytoplasm</a:t>
            </a:r>
            <a:endParaRPr lang="nl-NL" sz="2000"/>
          </a:p>
        </p:txBody>
      </p:sp>
      <p:sp>
        <p:nvSpPr>
          <p:cNvPr id="38" name="Tekstvak 37"/>
          <p:cNvSpPr txBox="1"/>
          <p:nvPr/>
        </p:nvSpPr>
        <p:spPr>
          <a:xfrm>
            <a:off x="5436096" y="3385363"/>
            <a:ext cx="1720343" cy="400110"/>
          </a:xfrm>
          <a:prstGeom prst="rect">
            <a:avLst/>
          </a:prstGeom>
          <a:noFill/>
        </p:spPr>
        <p:txBody>
          <a:bodyPr wrap="none" rtlCol="0">
            <a:spAutoFit/>
          </a:bodyPr>
          <a:lstStyle/>
          <a:p>
            <a:r>
              <a:rPr lang="nl-NL" sz="2000" smtClean="0"/>
              <a:t>Mitochondrion</a:t>
            </a:r>
            <a:endParaRPr lang="nl-NL" sz="2000"/>
          </a:p>
        </p:txBody>
      </p:sp>
      <p:sp>
        <p:nvSpPr>
          <p:cNvPr id="44" name="Tekstvak 43"/>
          <p:cNvSpPr txBox="1"/>
          <p:nvPr/>
        </p:nvSpPr>
        <p:spPr>
          <a:xfrm>
            <a:off x="5436096" y="3925423"/>
            <a:ext cx="1010661" cy="400110"/>
          </a:xfrm>
          <a:prstGeom prst="rect">
            <a:avLst/>
          </a:prstGeom>
          <a:noFill/>
        </p:spPr>
        <p:txBody>
          <a:bodyPr wrap="none" rtlCol="0">
            <a:spAutoFit/>
          </a:bodyPr>
          <a:lstStyle/>
          <a:p>
            <a:r>
              <a:rPr lang="nl-NL" sz="2000" smtClean="0"/>
              <a:t>Vacuole</a:t>
            </a:r>
            <a:endParaRPr lang="nl-NL" sz="2000"/>
          </a:p>
        </p:txBody>
      </p:sp>
      <p:sp>
        <p:nvSpPr>
          <p:cNvPr id="45" name="Tekstvak 44"/>
          <p:cNvSpPr txBox="1"/>
          <p:nvPr/>
        </p:nvSpPr>
        <p:spPr>
          <a:xfrm>
            <a:off x="5436096" y="4583329"/>
            <a:ext cx="1024639" cy="400110"/>
          </a:xfrm>
          <a:prstGeom prst="rect">
            <a:avLst/>
          </a:prstGeom>
          <a:noFill/>
        </p:spPr>
        <p:txBody>
          <a:bodyPr wrap="none" rtlCol="0">
            <a:spAutoFit/>
          </a:bodyPr>
          <a:lstStyle/>
          <a:p>
            <a:r>
              <a:rPr lang="nl-NL" sz="2000" smtClean="0"/>
              <a:t>Nucleus</a:t>
            </a:r>
            <a:endParaRPr lang="nl-NL" sz="2000"/>
          </a:p>
        </p:txBody>
      </p:sp>
      <p:sp>
        <p:nvSpPr>
          <p:cNvPr id="47" name="Tekstvak 46"/>
          <p:cNvSpPr txBox="1"/>
          <p:nvPr/>
        </p:nvSpPr>
        <p:spPr>
          <a:xfrm>
            <a:off x="5436096" y="5109629"/>
            <a:ext cx="1548822" cy="400110"/>
          </a:xfrm>
          <a:prstGeom prst="rect">
            <a:avLst/>
          </a:prstGeom>
          <a:noFill/>
        </p:spPr>
        <p:txBody>
          <a:bodyPr wrap="none" rtlCol="0">
            <a:spAutoFit/>
          </a:bodyPr>
          <a:lstStyle/>
          <a:p>
            <a:r>
              <a:rPr lang="nl-NL" sz="2000" smtClean="0"/>
              <a:t>(Chloroplast)</a:t>
            </a:r>
            <a:endParaRPr lang="nl-NL" sz="2000"/>
          </a:p>
        </p:txBody>
      </p:sp>
      <p:sp>
        <p:nvSpPr>
          <p:cNvPr id="48" name="Tekstvak 47"/>
          <p:cNvSpPr txBox="1"/>
          <p:nvPr/>
        </p:nvSpPr>
        <p:spPr>
          <a:xfrm>
            <a:off x="6993546" y="4583329"/>
            <a:ext cx="1560042" cy="400110"/>
          </a:xfrm>
          <a:prstGeom prst="rect">
            <a:avLst/>
          </a:prstGeom>
          <a:noFill/>
        </p:spPr>
        <p:txBody>
          <a:bodyPr wrap="none" rtlCol="0">
            <a:spAutoFit/>
          </a:bodyPr>
          <a:lstStyle/>
          <a:p>
            <a:r>
              <a:rPr lang="nl-NL" sz="2000"/>
              <a:t>n</a:t>
            </a:r>
            <a:r>
              <a:rPr lang="nl-NL" sz="2000" smtClean="0"/>
              <a:t>uclear DNA</a:t>
            </a:r>
            <a:endParaRPr lang="nl-NL" sz="2000"/>
          </a:p>
        </p:txBody>
      </p:sp>
    </p:spTree>
    <p:extLst>
      <p:ext uri="{BB962C8B-B14F-4D97-AF65-F5344CB8AC3E}">
        <p14:creationId xmlns:p14="http://schemas.microsoft.com/office/powerpoint/2010/main" val="39000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67" y="1552009"/>
            <a:ext cx="5800725" cy="4562475"/>
          </a:xfrm>
          <a:prstGeom prst="rect">
            <a:avLst/>
          </a:prstGeom>
        </p:spPr>
      </p:pic>
      <p:sp>
        <p:nvSpPr>
          <p:cNvPr id="4" name="Ovaal 3"/>
          <p:cNvSpPr/>
          <p:nvPr/>
        </p:nvSpPr>
        <p:spPr bwMode="auto">
          <a:xfrm>
            <a:off x="395536" y="1280839"/>
            <a:ext cx="2448273" cy="2448273"/>
          </a:xfrm>
          <a:prstGeom prst="ellipse">
            <a:avLst/>
          </a:prstGeom>
          <a:ln w="19050">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2" name="Titel 1"/>
          <p:cNvSpPr>
            <a:spLocks noGrp="1"/>
          </p:cNvSpPr>
          <p:nvPr>
            <p:ph type="title"/>
          </p:nvPr>
        </p:nvSpPr>
        <p:spPr/>
        <p:txBody>
          <a:bodyPr/>
          <a:lstStyle/>
          <a:p>
            <a:r>
              <a:rPr lang="nl-NL" smtClean="0"/>
              <a:t>Nucleus with DNA</a:t>
            </a:r>
            <a:endParaRPr lang="nl-NL"/>
          </a:p>
        </p:txBody>
      </p:sp>
      <p:cxnSp>
        <p:nvCxnSpPr>
          <p:cNvPr id="7" name="Rechte verbindingslijn 6"/>
          <p:cNvCxnSpPr/>
          <p:nvPr/>
        </p:nvCxnSpPr>
        <p:spPr bwMode="auto">
          <a:xfrm>
            <a:off x="2074127" y="2420888"/>
            <a:ext cx="1561769" cy="0"/>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Rechte verbindingslijn 9"/>
          <p:cNvCxnSpPr/>
          <p:nvPr/>
        </p:nvCxnSpPr>
        <p:spPr bwMode="auto">
          <a:xfrm flipV="1">
            <a:off x="2308302" y="1700808"/>
            <a:ext cx="1039562" cy="339865"/>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kstvak 2"/>
          <p:cNvSpPr txBox="1"/>
          <p:nvPr/>
        </p:nvSpPr>
        <p:spPr>
          <a:xfrm>
            <a:off x="1056056" y="3835637"/>
            <a:ext cx="1127232" cy="461665"/>
          </a:xfrm>
          <a:prstGeom prst="rect">
            <a:avLst/>
          </a:prstGeom>
          <a:noFill/>
        </p:spPr>
        <p:txBody>
          <a:bodyPr wrap="none" rtlCol="0">
            <a:spAutoFit/>
          </a:bodyPr>
          <a:lstStyle/>
          <a:p>
            <a:r>
              <a:rPr lang="nl-NL" smtClean="0"/>
              <a:t>2n = 18</a:t>
            </a:r>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10" y="1700808"/>
            <a:ext cx="1809750" cy="1638300"/>
          </a:xfrm>
          <a:prstGeom prst="rect">
            <a:avLst/>
          </a:prstGeom>
        </p:spPr>
      </p:pic>
      <p:sp>
        <p:nvSpPr>
          <p:cNvPr id="13" name="Tekstvak 12"/>
          <p:cNvSpPr txBox="1"/>
          <p:nvPr/>
        </p:nvSpPr>
        <p:spPr>
          <a:xfrm>
            <a:off x="649729" y="4898904"/>
            <a:ext cx="2050038" cy="1200329"/>
          </a:xfrm>
          <a:prstGeom prst="rect">
            <a:avLst/>
          </a:prstGeom>
          <a:noFill/>
        </p:spPr>
        <p:txBody>
          <a:bodyPr wrap="square" rtlCol="0">
            <a:spAutoFit/>
          </a:bodyPr>
          <a:lstStyle/>
          <a:p>
            <a:r>
              <a:rPr lang="nl-NL" smtClean="0"/>
              <a:t>Total size carrot genome:</a:t>
            </a:r>
          </a:p>
          <a:p>
            <a:r>
              <a:rPr lang="nl-NL" smtClean="0"/>
              <a:t>473 Mbp</a:t>
            </a:r>
            <a:endParaRPr lang="nl-NL"/>
          </a:p>
        </p:txBody>
      </p:sp>
    </p:spTree>
    <p:extLst>
      <p:ext uri="{BB962C8B-B14F-4D97-AF65-F5344CB8AC3E}">
        <p14:creationId xmlns:p14="http://schemas.microsoft.com/office/powerpoint/2010/main" val="22702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The plant</a:t>
            </a:r>
            <a:endParaRPr lang="nl-NL"/>
          </a:p>
        </p:txBody>
      </p:sp>
      <p:sp>
        <p:nvSpPr>
          <p:cNvPr id="3" name="Tijdelijke aanduiding voor inhoud 2"/>
          <p:cNvSpPr>
            <a:spLocks noGrp="1"/>
          </p:cNvSpPr>
          <p:nvPr>
            <p:ph idx="1"/>
          </p:nvPr>
        </p:nvSpPr>
        <p:spPr/>
        <p:txBody>
          <a:bodyPr/>
          <a:lstStyle/>
          <a:p>
            <a:r>
              <a:rPr lang="nl-NL" smtClean="0"/>
              <a:t>Within a plant, all plant cells contain the same DNA</a:t>
            </a:r>
          </a:p>
          <a:p>
            <a:r>
              <a:rPr lang="nl-NL" smtClean="0"/>
              <a:t>For plant growth, cells need to divide</a:t>
            </a:r>
          </a:p>
          <a:p>
            <a:r>
              <a:rPr lang="nl-NL" smtClean="0"/>
              <a:t>Prior to cell division → DNA duplication</a:t>
            </a:r>
            <a:endParaRPr lang="nl-NL"/>
          </a:p>
        </p:txBody>
      </p:sp>
    </p:spTree>
    <p:extLst>
      <p:ext uri="{BB962C8B-B14F-4D97-AF65-F5344CB8AC3E}">
        <p14:creationId xmlns:p14="http://schemas.microsoft.com/office/powerpoint/2010/main" val="41284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4140792" cy="4850135"/>
          </a:xfrm>
          <a:prstGeom prst="rect">
            <a:avLst/>
          </a:prstGeom>
        </p:spPr>
      </p:pic>
      <p:grpSp>
        <p:nvGrpSpPr>
          <p:cNvPr id="16" name="Groep 15"/>
          <p:cNvGrpSpPr/>
          <p:nvPr/>
        </p:nvGrpSpPr>
        <p:grpSpPr>
          <a:xfrm>
            <a:off x="611560" y="1556792"/>
            <a:ext cx="8050119" cy="4850135"/>
            <a:chOff x="611560" y="1556792"/>
            <a:chExt cx="8050119" cy="4850135"/>
          </a:xfrm>
        </p:grpSpPr>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556792"/>
              <a:ext cx="4140792" cy="4850135"/>
            </a:xfrm>
            <a:prstGeom prst="rect">
              <a:avLst/>
            </a:prstGeom>
          </p:spPr>
        </p:pic>
        <p:sp>
          <p:nvSpPr>
            <p:cNvPr id="13" name="Tekstvak 12"/>
            <p:cNvSpPr txBox="1"/>
            <p:nvPr/>
          </p:nvSpPr>
          <p:spPr>
            <a:xfrm>
              <a:off x="5341539" y="3084026"/>
              <a:ext cx="3320140" cy="461665"/>
            </a:xfrm>
            <a:prstGeom prst="rect">
              <a:avLst/>
            </a:prstGeom>
            <a:noFill/>
          </p:spPr>
          <p:txBody>
            <a:bodyPr wrap="none" rtlCol="0">
              <a:spAutoFit/>
            </a:bodyPr>
            <a:lstStyle/>
            <a:p>
              <a:r>
                <a:rPr lang="nl-NL" smtClean="0"/>
                <a:t>Separation of two strands</a:t>
              </a:r>
              <a:endParaRPr lang="nl-NL"/>
            </a:p>
          </p:txBody>
        </p:sp>
      </p:grpSp>
      <p:grpSp>
        <p:nvGrpSpPr>
          <p:cNvPr id="12" name="Groep 11"/>
          <p:cNvGrpSpPr/>
          <p:nvPr/>
        </p:nvGrpSpPr>
        <p:grpSpPr>
          <a:xfrm>
            <a:off x="611560" y="1557727"/>
            <a:ext cx="6998549" cy="4849200"/>
            <a:chOff x="611560" y="1557727"/>
            <a:chExt cx="6998549" cy="4849200"/>
          </a:xfrm>
        </p:grpSpPr>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557727"/>
              <a:ext cx="4139993" cy="4849200"/>
            </a:xfrm>
            <a:prstGeom prst="rect">
              <a:avLst/>
            </a:prstGeom>
          </p:spPr>
        </p:pic>
        <p:sp>
          <p:nvSpPr>
            <p:cNvPr id="14" name="Tekstvak 13"/>
            <p:cNvSpPr txBox="1"/>
            <p:nvPr/>
          </p:nvSpPr>
          <p:spPr>
            <a:xfrm>
              <a:off x="5341539" y="3961459"/>
              <a:ext cx="2268570" cy="830997"/>
            </a:xfrm>
            <a:prstGeom prst="rect">
              <a:avLst/>
            </a:prstGeom>
            <a:noFill/>
          </p:spPr>
          <p:txBody>
            <a:bodyPr wrap="none" rtlCol="0">
              <a:spAutoFit/>
            </a:bodyPr>
            <a:lstStyle/>
            <a:p>
              <a:r>
                <a:rPr lang="nl-NL" dirty="0" err="1" smtClean="0"/>
                <a:t>Incorporation</a:t>
              </a:r>
              <a:r>
                <a:rPr lang="nl-NL" dirty="0" smtClean="0"/>
                <a:t> of </a:t>
              </a:r>
            </a:p>
            <a:p>
              <a:r>
                <a:rPr lang="nl-NL" dirty="0" err="1" smtClean="0"/>
                <a:t>nucleotides</a:t>
              </a:r>
              <a:endParaRPr lang="nl-NL" dirty="0"/>
            </a:p>
          </p:txBody>
        </p:sp>
      </p:grpSp>
      <p:sp>
        <p:nvSpPr>
          <p:cNvPr id="2" name="Titel 1"/>
          <p:cNvSpPr>
            <a:spLocks noGrp="1"/>
          </p:cNvSpPr>
          <p:nvPr>
            <p:ph type="title"/>
          </p:nvPr>
        </p:nvSpPr>
        <p:spPr/>
        <p:txBody>
          <a:bodyPr/>
          <a:lstStyle/>
          <a:p>
            <a:r>
              <a:rPr lang="nl-NL" smtClean="0"/>
              <a:t>DNA duplication</a:t>
            </a:r>
            <a:endParaRPr lang="nl-NL"/>
          </a:p>
        </p:txBody>
      </p:sp>
      <p:sp>
        <p:nvSpPr>
          <p:cNvPr id="11" name="Tekstvak 10"/>
          <p:cNvSpPr txBox="1"/>
          <p:nvPr/>
        </p:nvSpPr>
        <p:spPr>
          <a:xfrm>
            <a:off x="5341539" y="1613991"/>
            <a:ext cx="2954655" cy="461665"/>
          </a:xfrm>
          <a:prstGeom prst="rect">
            <a:avLst/>
          </a:prstGeom>
          <a:noFill/>
        </p:spPr>
        <p:txBody>
          <a:bodyPr wrap="none" rtlCol="0">
            <a:spAutoFit/>
          </a:bodyPr>
          <a:lstStyle/>
          <a:p>
            <a:r>
              <a:rPr lang="nl-NL" smtClean="0"/>
              <a:t>Double stranded DNA</a:t>
            </a:r>
            <a:endParaRPr lang="nl-NL"/>
          </a:p>
        </p:txBody>
      </p:sp>
      <p:grpSp>
        <p:nvGrpSpPr>
          <p:cNvPr id="17" name="Groep 16"/>
          <p:cNvGrpSpPr/>
          <p:nvPr/>
        </p:nvGrpSpPr>
        <p:grpSpPr>
          <a:xfrm>
            <a:off x="611560" y="1556791"/>
            <a:ext cx="7781093" cy="4850135"/>
            <a:chOff x="611560" y="1556791"/>
            <a:chExt cx="7781093" cy="4850135"/>
          </a:xfrm>
        </p:grpSpPr>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1556791"/>
              <a:ext cx="4140792" cy="4850135"/>
            </a:xfrm>
            <a:prstGeom prst="rect">
              <a:avLst/>
            </a:prstGeom>
          </p:spPr>
        </p:pic>
        <p:sp>
          <p:nvSpPr>
            <p:cNvPr id="15" name="Tekstvak 14"/>
            <p:cNvSpPr txBox="1"/>
            <p:nvPr/>
          </p:nvSpPr>
          <p:spPr>
            <a:xfrm>
              <a:off x="5341539" y="5301208"/>
              <a:ext cx="3051114" cy="830997"/>
            </a:xfrm>
            <a:prstGeom prst="rect">
              <a:avLst/>
            </a:prstGeom>
            <a:noFill/>
          </p:spPr>
          <p:txBody>
            <a:bodyPr wrap="square" rtlCol="0">
              <a:spAutoFit/>
            </a:bodyPr>
            <a:lstStyle/>
            <a:p>
              <a:r>
                <a:rPr lang="nl-NL" smtClean="0"/>
                <a:t>Two copies of </a:t>
              </a:r>
            </a:p>
            <a:p>
              <a:r>
                <a:rPr lang="nl-NL" smtClean="0"/>
                <a:t>double stranded DNA</a:t>
              </a:r>
              <a:endParaRPr lang="nl-NL"/>
            </a:p>
          </p:txBody>
        </p:sp>
      </p:grpSp>
    </p:spTree>
    <p:extLst>
      <p:ext uri="{BB962C8B-B14F-4D97-AF65-F5344CB8AC3E}">
        <p14:creationId xmlns:p14="http://schemas.microsoft.com/office/powerpoint/2010/main" val="13844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Cell Division</a:t>
            </a:r>
            <a:endParaRPr lang="nl-NL"/>
          </a:p>
        </p:txBody>
      </p:sp>
      <p:sp>
        <p:nvSpPr>
          <p:cNvPr id="5" name="Tekstvak 4"/>
          <p:cNvSpPr txBox="1"/>
          <p:nvPr/>
        </p:nvSpPr>
        <p:spPr>
          <a:xfrm>
            <a:off x="868287" y="5171734"/>
            <a:ext cx="2294859" cy="461665"/>
          </a:xfrm>
          <a:prstGeom prst="rect">
            <a:avLst/>
          </a:prstGeom>
          <a:noFill/>
        </p:spPr>
        <p:txBody>
          <a:bodyPr wrap="none" rtlCol="0">
            <a:spAutoFit/>
          </a:bodyPr>
          <a:lstStyle/>
          <a:p>
            <a:r>
              <a:rPr lang="nl-NL" smtClean="0"/>
              <a:t>DNA duplication</a:t>
            </a:r>
            <a:endParaRPr lang="nl-NL"/>
          </a:p>
        </p:txBody>
      </p:sp>
      <p:sp>
        <p:nvSpPr>
          <p:cNvPr id="6" name="Tekstvak 5"/>
          <p:cNvSpPr txBox="1"/>
          <p:nvPr/>
        </p:nvSpPr>
        <p:spPr>
          <a:xfrm>
            <a:off x="4952567" y="5171734"/>
            <a:ext cx="1107996" cy="461665"/>
          </a:xfrm>
          <a:prstGeom prst="rect">
            <a:avLst/>
          </a:prstGeom>
          <a:noFill/>
        </p:spPr>
        <p:txBody>
          <a:bodyPr wrap="none" rtlCol="0">
            <a:spAutoFit/>
          </a:bodyPr>
          <a:lstStyle/>
          <a:p>
            <a:r>
              <a:rPr lang="nl-NL" dirty="0" smtClean="0"/>
              <a:t>Mitosis</a:t>
            </a:r>
            <a:endParaRPr lang="nl-NL" dirty="0"/>
          </a:p>
        </p:txBody>
      </p:sp>
      <p:sp>
        <p:nvSpPr>
          <p:cNvPr id="7" name="Tekstvak 6"/>
          <p:cNvSpPr txBox="1"/>
          <p:nvPr/>
        </p:nvSpPr>
        <p:spPr>
          <a:xfrm>
            <a:off x="7020272" y="5171734"/>
            <a:ext cx="1800200" cy="830997"/>
          </a:xfrm>
          <a:prstGeom prst="rect">
            <a:avLst/>
          </a:prstGeom>
          <a:noFill/>
        </p:spPr>
        <p:txBody>
          <a:bodyPr wrap="square" rtlCol="0">
            <a:spAutoFit/>
          </a:bodyPr>
          <a:lstStyle/>
          <a:p>
            <a:pPr algn="ctr"/>
            <a:r>
              <a:rPr lang="nl-NL" smtClean="0"/>
              <a:t>2 identical diploïd cells</a:t>
            </a:r>
            <a:endParaRPr lang="nl-NL"/>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47" y="1772816"/>
            <a:ext cx="8306707" cy="3024336"/>
          </a:xfrm>
          <a:prstGeom prst="rect">
            <a:avLst/>
          </a:prstGeom>
        </p:spPr>
      </p:pic>
      <p:sp>
        <p:nvSpPr>
          <p:cNvPr id="10" name="Linkeraccolade 9"/>
          <p:cNvSpPr/>
          <p:nvPr/>
        </p:nvSpPr>
        <p:spPr bwMode="auto">
          <a:xfrm rot="16200000">
            <a:off x="5148064" y="3212976"/>
            <a:ext cx="648072" cy="3096344"/>
          </a:xfrm>
          <a:prstGeom prst="leftBrace">
            <a:avLst>
              <a:gd name="adj1" fmla="val 37093"/>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11" name="Linkeraccolade 10"/>
          <p:cNvSpPr/>
          <p:nvPr/>
        </p:nvSpPr>
        <p:spPr bwMode="auto">
          <a:xfrm rot="16200000">
            <a:off x="1691681" y="3212976"/>
            <a:ext cx="648072" cy="3096344"/>
          </a:xfrm>
          <a:prstGeom prst="leftBrace">
            <a:avLst>
              <a:gd name="adj1" fmla="val 37093"/>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Tree>
    <p:extLst>
      <p:ext uri="{BB962C8B-B14F-4D97-AF65-F5344CB8AC3E}">
        <p14:creationId xmlns:p14="http://schemas.microsoft.com/office/powerpoint/2010/main" val="38251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45" y="1282685"/>
            <a:ext cx="7853186" cy="4292631"/>
          </a:xfrm>
          <a:prstGeom prst="rect">
            <a:avLst/>
          </a:prstGeom>
        </p:spPr>
      </p:pic>
      <p:sp>
        <p:nvSpPr>
          <p:cNvPr id="2" name="Titel 1"/>
          <p:cNvSpPr>
            <a:spLocks noGrp="1"/>
          </p:cNvSpPr>
          <p:nvPr>
            <p:ph type="title"/>
          </p:nvPr>
        </p:nvSpPr>
        <p:spPr/>
        <p:txBody>
          <a:bodyPr/>
          <a:lstStyle/>
          <a:p>
            <a:r>
              <a:rPr lang="nl-NL" smtClean="0"/>
              <a:t>Production of gametes</a:t>
            </a:r>
            <a:endParaRPr lang="nl-NL"/>
          </a:p>
        </p:txBody>
      </p:sp>
      <p:sp>
        <p:nvSpPr>
          <p:cNvPr id="5" name="Tekstvak 4"/>
          <p:cNvSpPr txBox="1"/>
          <p:nvPr/>
        </p:nvSpPr>
        <p:spPr>
          <a:xfrm>
            <a:off x="976301" y="5633399"/>
            <a:ext cx="2294859" cy="461665"/>
          </a:xfrm>
          <a:prstGeom prst="rect">
            <a:avLst/>
          </a:prstGeom>
          <a:noFill/>
        </p:spPr>
        <p:txBody>
          <a:bodyPr wrap="none" rtlCol="0">
            <a:spAutoFit/>
          </a:bodyPr>
          <a:lstStyle/>
          <a:p>
            <a:r>
              <a:rPr lang="nl-NL" smtClean="0"/>
              <a:t>DNA duplication</a:t>
            </a:r>
            <a:endParaRPr lang="nl-NL"/>
          </a:p>
        </p:txBody>
      </p:sp>
      <p:sp>
        <p:nvSpPr>
          <p:cNvPr id="6" name="Tekstvak 5"/>
          <p:cNvSpPr txBox="1"/>
          <p:nvPr/>
        </p:nvSpPr>
        <p:spPr>
          <a:xfrm>
            <a:off x="4964462" y="5633399"/>
            <a:ext cx="1159292" cy="461665"/>
          </a:xfrm>
          <a:prstGeom prst="rect">
            <a:avLst/>
          </a:prstGeom>
          <a:noFill/>
        </p:spPr>
        <p:txBody>
          <a:bodyPr wrap="none" rtlCol="0">
            <a:spAutoFit/>
          </a:bodyPr>
          <a:lstStyle/>
          <a:p>
            <a:r>
              <a:rPr lang="nl-NL" smtClean="0"/>
              <a:t>Meiosis</a:t>
            </a:r>
            <a:endParaRPr lang="nl-NL"/>
          </a:p>
        </p:txBody>
      </p:sp>
      <p:sp>
        <p:nvSpPr>
          <p:cNvPr id="7" name="Tekstvak 6"/>
          <p:cNvSpPr txBox="1"/>
          <p:nvPr/>
        </p:nvSpPr>
        <p:spPr>
          <a:xfrm>
            <a:off x="6881446" y="5633399"/>
            <a:ext cx="2262554" cy="830997"/>
          </a:xfrm>
          <a:prstGeom prst="rect">
            <a:avLst/>
          </a:prstGeom>
          <a:noFill/>
        </p:spPr>
        <p:txBody>
          <a:bodyPr wrap="square" rtlCol="0">
            <a:spAutoFit/>
          </a:bodyPr>
          <a:lstStyle/>
          <a:p>
            <a:r>
              <a:rPr lang="nl-NL" smtClean="0"/>
              <a:t>4 unique</a:t>
            </a:r>
          </a:p>
          <a:p>
            <a:r>
              <a:rPr lang="nl-NL" smtClean="0"/>
              <a:t>haploïd gametes</a:t>
            </a:r>
            <a:endParaRPr lang="nl-NL"/>
          </a:p>
        </p:txBody>
      </p:sp>
      <p:sp>
        <p:nvSpPr>
          <p:cNvPr id="8" name="Linkeraccolade 7"/>
          <p:cNvSpPr/>
          <p:nvPr/>
        </p:nvSpPr>
        <p:spPr bwMode="auto">
          <a:xfrm rot="16200000">
            <a:off x="5220072" y="3789040"/>
            <a:ext cx="648072" cy="2952328"/>
          </a:xfrm>
          <a:prstGeom prst="leftBrace">
            <a:avLst>
              <a:gd name="adj1" fmla="val 37093"/>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
        <p:nvSpPr>
          <p:cNvPr id="9" name="Linkeraccolade 8"/>
          <p:cNvSpPr/>
          <p:nvPr/>
        </p:nvSpPr>
        <p:spPr bwMode="auto">
          <a:xfrm rot="16200000">
            <a:off x="1799694" y="3825042"/>
            <a:ext cx="648072" cy="2880323"/>
          </a:xfrm>
          <a:prstGeom prst="leftBrace">
            <a:avLst>
              <a:gd name="adj1" fmla="val 37093"/>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a:endParaRPr>
          </a:p>
        </p:txBody>
      </p:sp>
    </p:spTree>
    <p:extLst>
      <p:ext uri="{BB962C8B-B14F-4D97-AF65-F5344CB8AC3E}">
        <p14:creationId xmlns:p14="http://schemas.microsoft.com/office/powerpoint/2010/main" val="956081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3259</TotalTime>
  <Words>1065</Words>
  <Application>Microsoft Office PowerPoint</Application>
  <PresentationFormat>Diavoorstelling (4:3)</PresentationFormat>
  <Paragraphs>206</Paragraphs>
  <Slides>31</Slides>
  <Notes>12</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blank</vt:lpstr>
      <vt:lpstr>Carrots and Genomics</vt:lpstr>
      <vt:lpstr>Outline of presentation</vt:lpstr>
      <vt:lpstr>The plant</vt:lpstr>
      <vt:lpstr>The plant cell</vt:lpstr>
      <vt:lpstr>Nucleus with DNA</vt:lpstr>
      <vt:lpstr>The plant</vt:lpstr>
      <vt:lpstr>DNA duplication</vt:lpstr>
      <vt:lpstr>Cell Division</vt:lpstr>
      <vt:lpstr>Production of gametes</vt:lpstr>
      <vt:lpstr>Summary</vt:lpstr>
      <vt:lpstr>PCR</vt:lpstr>
      <vt:lpstr>PCR</vt:lpstr>
      <vt:lpstr>PCR</vt:lpstr>
      <vt:lpstr>Molecular Markers</vt:lpstr>
      <vt:lpstr>Molecular Markers</vt:lpstr>
      <vt:lpstr>Molecular Markers</vt:lpstr>
      <vt:lpstr>Molecular Markers: SNP</vt:lpstr>
      <vt:lpstr>Molecular Markers: SNP</vt:lpstr>
      <vt:lpstr>Applications in carrot breeding</vt:lpstr>
      <vt:lpstr>Mapping a trait</vt:lpstr>
      <vt:lpstr>Mapping a trait</vt:lpstr>
      <vt:lpstr>Producing gametes</vt:lpstr>
      <vt:lpstr>Mapping a trait</vt:lpstr>
      <vt:lpstr>Mapping a trait</vt:lpstr>
      <vt:lpstr>Mapping a trait</vt:lpstr>
      <vt:lpstr>Mapping a trait</vt:lpstr>
      <vt:lpstr>Mapping a trait</vt:lpstr>
      <vt:lpstr>Mapping a trait</vt:lpstr>
      <vt:lpstr>Mapping a trait</vt:lpstr>
      <vt:lpstr>Advantages for carrot breeding</vt:lpstr>
      <vt:lpstr>Advantages for carrot breeding</vt:lpstr>
    </vt:vector>
  </TitlesOfParts>
  <Company>Bejo Zaden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Carrots and Genomics</dc:title>
  <dc:creator>Dorien Haarsma</dc:creator>
  <cp:lastModifiedBy>Postma</cp:lastModifiedBy>
  <cp:revision>101</cp:revision>
  <dcterms:created xsi:type="dcterms:W3CDTF">2013-07-02T07:25:46Z</dcterms:created>
  <dcterms:modified xsi:type="dcterms:W3CDTF">2013-08-12T19:41:06Z</dcterms:modified>
</cp:coreProperties>
</file>